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6" r:id="rId4"/>
    <p:sldId id="267" r:id="rId5"/>
    <p:sldId id="258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fr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8"/>
    <p:restoredTop sz="94672"/>
  </p:normalViewPr>
  <p:slideViewPr>
    <p:cSldViewPr snapToGrid="0">
      <p:cViewPr varScale="1">
        <p:scale>
          <a:sx n="72" d="100"/>
          <a:sy n="72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17EA1-6561-4CFD-B20E-003E5DE447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B97EF4-3B22-45DE-93D0-E1B834380D3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In Nigeria, 40 million people representing 20% of our population suffer from mental health issues, including depression, anxiety, and substance abuse.</a:t>
          </a:r>
          <a:endParaRPr lang="en-US" dirty="0"/>
        </a:p>
      </dgm:t>
    </dgm:pt>
    <dgm:pt modelId="{1654117E-5E00-42B1-9820-57905A8DB433}" type="parTrans" cxnId="{3892A390-A211-4F55-8C10-F7AABDA3A142}">
      <dgm:prSet/>
      <dgm:spPr/>
      <dgm:t>
        <a:bodyPr/>
        <a:lstStyle/>
        <a:p>
          <a:endParaRPr lang="en-US"/>
        </a:p>
      </dgm:t>
    </dgm:pt>
    <dgm:pt modelId="{A5BA4522-7207-4FC8-B405-6128C0B5D5FB}" type="sibTrans" cxnId="{3892A390-A211-4F55-8C10-F7AABDA3A142}">
      <dgm:prSet/>
      <dgm:spPr/>
      <dgm:t>
        <a:bodyPr/>
        <a:lstStyle/>
        <a:p>
          <a:endParaRPr lang="en-US"/>
        </a:p>
      </dgm:t>
    </dgm:pt>
    <dgm:pt modelId="{264115C0-8684-4152-AD24-7669BD19635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This staggering number is exacerbated by the shocking reality that mental health receives only 0.5% of the national health budget.</a:t>
          </a:r>
          <a:endParaRPr lang="en-US" dirty="0"/>
        </a:p>
      </dgm:t>
    </dgm:pt>
    <dgm:pt modelId="{4C33E46F-C717-4DE2-AFDE-A7E289FB5891}" type="parTrans" cxnId="{21F24680-D940-4EBA-8EFD-83FF1529B30A}">
      <dgm:prSet/>
      <dgm:spPr/>
      <dgm:t>
        <a:bodyPr/>
        <a:lstStyle/>
        <a:p>
          <a:endParaRPr lang="en-US"/>
        </a:p>
      </dgm:t>
    </dgm:pt>
    <dgm:pt modelId="{19C0B2CD-50E6-44DA-BAB6-E096F3016BA1}" type="sibTrans" cxnId="{21F24680-D940-4EBA-8EFD-83FF1529B30A}">
      <dgm:prSet/>
      <dgm:spPr/>
      <dgm:t>
        <a:bodyPr/>
        <a:lstStyle/>
        <a:p>
          <a:endParaRPr lang="en-US"/>
        </a:p>
      </dgm:t>
    </dgm:pt>
    <dgm:pt modelId="{B4C5609E-3261-49C2-9EF7-382846139EC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We have approximately 250 psychiatrists to serve a population exceeding 200 million creating a severe lack of access to care.</a:t>
          </a:r>
          <a:endParaRPr lang="en-US" dirty="0"/>
        </a:p>
      </dgm:t>
    </dgm:pt>
    <dgm:pt modelId="{851B4589-ACF4-4E2B-B6B5-306B5B7FFCBC}" type="parTrans" cxnId="{8B647543-96B1-42E2-B67D-03BBD1FF6CA0}">
      <dgm:prSet/>
      <dgm:spPr/>
      <dgm:t>
        <a:bodyPr/>
        <a:lstStyle/>
        <a:p>
          <a:endParaRPr lang="en-US"/>
        </a:p>
      </dgm:t>
    </dgm:pt>
    <dgm:pt modelId="{A209CA75-8730-4F86-B3C2-3FE9DBB6D68D}" type="sibTrans" cxnId="{8B647543-96B1-42E2-B67D-03BBD1FF6CA0}">
      <dgm:prSet/>
      <dgm:spPr/>
      <dgm:t>
        <a:bodyPr/>
        <a:lstStyle/>
        <a:p>
          <a:endParaRPr lang="en-US"/>
        </a:p>
      </dgm:t>
    </dgm:pt>
    <dgm:pt modelId="{BB095078-2AAE-4672-A2A1-C95679552C90}" type="pres">
      <dgm:prSet presAssocID="{A5F17EA1-6561-4CFD-B20E-003E5DE44762}" presName="root" presStyleCnt="0">
        <dgm:presLayoutVars>
          <dgm:dir/>
          <dgm:resizeHandles val="exact"/>
        </dgm:presLayoutVars>
      </dgm:prSet>
      <dgm:spPr/>
    </dgm:pt>
    <dgm:pt modelId="{0F2BFFB2-A7CA-419E-8917-0CF91DBECD10}" type="pres">
      <dgm:prSet presAssocID="{84B97EF4-3B22-45DE-93D0-E1B834380D36}" presName="compNode" presStyleCnt="0"/>
      <dgm:spPr/>
    </dgm:pt>
    <dgm:pt modelId="{96356F0A-67B8-47BD-AAAB-330297B8553C}" type="pres">
      <dgm:prSet presAssocID="{84B97EF4-3B22-45DE-93D0-E1B834380D36}" presName="bgRect" presStyleLbl="bgShp" presStyleIdx="0" presStyleCnt="3"/>
      <dgm:spPr/>
    </dgm:pt>
    <dgm:pt modelId="{6014595B-E2E3-474F-90BA-3FAF1A600B2D}" type="pres">
      <dgm:prSet presAssocID="{84B97EF4-3B22-45DE-93D0-E1B834380D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B0691EF-62C1-4EB7-A5A4-60598AEC56CB}" type="pres">
      <dgm:prSet presAssocID="{84B97EF4-3B22-45DE-93D0-E1B834380D36}" presName="spaceRect" presStyleCnt="0"/>
      <dgm:spPr/>
    </dgm:pt>
    <dgm:pt modelId="{FB5C95B7-8818-4610-BF8B-52DA41BDF438}" type="pres">
      <dgm:prSet presAssocID="{84B97EF4-3B22-45DE-93D0-E1B834380D36}" presName="parTx" presStyleLbl="revTx" presStyleIdx="0" presStyleCnt="3">
        <dgm:presLayoutVars>
          <dgm:chMax val="0"/>
          <dgm:chPref val="0"/>
        </dgm:presLayoutVars>
      </dgm:prSet>
      <dgm:spPr/>
    </dgm:pt>
    <dgm:pt modelId="{C39EACE8-4541-4B4F-8C73-3E1DE6792982}" type="pres">
      <dgm:prSet presAssocID="{A5BA4522-7207-4FC8-B405-6128C0B5D5FB}" presName="sibTrans" presStyleCnt="0"/>
      <dgm:spPr/>
    </dgm:pt>
    <dgm:pt modelId="{BF80C057-0495-4E62-8652-6F018F790898}" type="pres">
      <dgm:prSet presAssocID="{264115C0-8684-4152-AD24-7669BD196358}" presName="compNode" presStyleCnt="0"/>
      <dgm:spPr/>
    </dgm:pt>
    <dgm:pt modelId="{6A334D32-6D0A-4527-BD54-A93B5BE01C4F}" type="pres">
      <dgm:prSet presAssocID="{264115C0-8684-4152-AD24-7669BD196358}" presName="bgRect" presStyleLbl="bgShp" presStyleIdx="1" presStyleCnt="3"/>
      <dgm:spPr/>
    </dgm:pt>
    <dgm:pt modelId="{F63A0979-06CE-499A-8F38-2C4B4679299A}" type="pres">
      <dgm:prSet presAssocID="{264115C0-8684-4152-AD24-7669BD1963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A115B65-FE5E-48B7-8550-156483922AE4}" type="pres">
      <dgm:prSet presAssocID="{264115C0-8684-4152-AD24-7669BD196358}" presName="spaceRect" presStyleCnt="0"/>
      <dgm:spPr/>
    </dgm:pt>
    <dgm:pt modelId="{2BC1B986-8A8F-426B-B3E8-11F97973EF19}" type="pres">
      <dgm:prSet presAssocID="{264115C0-8684-4152-AD24-7669BD196358}" presName="parTx" presStyleLbl="revTx" presStyleIdx="1" presStyleCnt="3">
        <dgm:presLayoutVars>
          <dgm:chMax val="0"/>
          <dgm:chPref val="0"/>
        </dgm:presLayoutVars>
      </dgm:prSet>
      <dgm:spPr/>
    </dgm:pt>
    <dgm:pt modelId="{E5ED352D-0D2D-4AB8-8A33-FA1860E07D77}" type="pres">
      <dgm:prSet presAssocID="{19C0B2CD-50E6-44DA-BAB6-E096F3016BA1}" presName="sibTrans" presStyleCnt="0"/>
      <dgm:spPr/>
    </dgm:pt>
    <dgm:pt modelId="{2A403EBE-F59B-4F7B-9BEE-0707EB587586}" type="pres">
      <dgm:prSet presAssocID="{B4C5609E-3261-49C2-9EF7-382846139EC7}" presName="compNode" presStyleCnt="0"/>
      <dgm:spPr/>
    </dgm:pt>
    <dgm:pt modelId="{F718EFED-37B6-496C-8D90-EDA0CF6BAD09}" type="pres">
      <dgm:prSet presAssocID="{B4C5609E-3261-49C2-9EF7-382846139EC7}" presName="bgRect" presStyleLbl="bgShp" presStyleIdx="2" presStyleCnt="3"/>
      <dgm:spPr/>
    </dgm:pt>
    <dgm:pt modelId="{1336BEF0-B233-4770-BEA1-36DF71077850}" type="pres">
      <dgm:prSet presAssocID="{B4C5609E-3261-49C2-9EF7-382846139E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eur"/>
        </a:ext>
      </dgm:extLst>
    </dgm:pt>
    <dgm:pt modelId="{80A68543-CC24-44E1-A377-A1C5D78040B3}" type="pres">
      <dgm:prSet presAssocID="{B4C5609E-3261-49C2-9EF7-382846139EC7}" presName="spaceRect" presStyleCnt="0"/>
      <dgm:spPr/>
    </dgm:pt>
    <dgm:pt modelId="{00EBD270-7344-4737-AF28-D32FD3BCD7F9}" type="pres">
      <dgm:prSet presAssocID="{B4C5609E-3261-49C2-9EF7-382846139EC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DA6A40A-B892-A841-AEF9-B733BB4B8E94}" type="presOf" srcId="{84B97EF4-3B22-45DE-93D0-E1B834380D36}" destId="{FB5C95B7-8818-4610-BF8B-52DA41BDF438}" srcOrd="0" destOrd="0" presId="urn:microsoft.com/office/officeart/2018/2/layout/IconVerticalSolidList"/>
    <dgm:cxn modelId="{8B647543-96B1-42E2-B67D-03BBD1FF6CA0}" srcId="{A5F17EA1-6561-4CFD-B20E-003E5DE44762}" destId="{B4C5609E-3261-49C2-9EF7-382846139EC7}" srcOrd="2" destOrd="0" parTransId="{851B4589-ACF4-4E2B-B6B5-306B5B7FFCBC}" sibTransId="{A209CA75-8730-4F86-B3C2-3FE9DBB6D68D}"/>
    <dgm:cxn modelId="{21F24680-D940-4EBA-8EFD-83FF1529B30A}" srcId="{A5F17EA1-6561-4CFD-B20E-003E5DE44762}" destId="{264115C0-8684-4152-AD24-7669BD196358}" srcOrd="1" destOrd="0" parTransId="{4C33E46F-C717-4DE2-AFDE-A7E289FB5891}" sibTransId="{19C0B2CD-50E6-44DA-BAB6-E096F3016BA1}"/>
    <dgm:cxn modelId="{3E0FAC8A-B6E7-1844-AA8D-971008B509B1}" type="presOf" srcId="{B4C5609E-3261-49C2-9EF7-382846139EC7}" destId="{00EBD270-7344-4737-AF28-D32FD3BCD7F9}" srcOrd="0" destOrd="0" presId="urn:microsoft.com/office/officeart/2018/2/layout/IconVerticalSolidList"/>
    <dgm:cxn modelId="{3892A390-A211-4F55-8C10-F7AABDA3A142}" srcId="{A5F17EA1-6561-4CFD-B20E-003E5DE44762}" destId="{84B97EF4-3B22-45DE-93D0-E1B834380D36}" srcOrd="0" destOrd="0" parTransId="{1654117E-5E00-42B1-9820-57905A8DB433}" sibTransId="{A5BA4522-7207-4FC8-B405-6128C0B5D5FB}"/>
    <dgm:cxn modelId="{8C7A40CA-4E1E-8D45-B27E-2F9AC6298D44}" type="presOf" srcId="{264115C0-8684-4152-AD24-7669BD196358}" destId="{2BC1B986-8A8F-426B-B3E8-11F97973EF19}" srcOrd="0" destOrd="0" presId="urn:microsoft.com/office/officeart/2018/2/layout/IconVerticalSolidList"/>
    <dgm:cxn modelId="{522C99FA-41A2-1646-A6A7-B525309546EC}" type="presOf" srcId="{A5F17EA1-6561-4CFD-B20E-003E5DE44762}" destId="{BB095078-2AAE-4672-A2A1-C95679552C90}" srcOrd="0" destOrd="0" presId="urn:microsoft.com/office/officeart/2018/2/layout/IconVerticalSolidList"/>
    <dgm:cxn modelId="{5285E966-EED1-304F-BAE5-C011C00D601C}" type="presParOf" srcId="{BB095078-2AAE-4672-A2A1-C95679552C90}" destId="{0F2BFFB2-A7CA-419E-8917-0CF91DBECD10}" srcOrd="0" destOrd="0" presId="urn:microsoft.com/office/officeart/2018/2/layout/IconVerticalSolidList"/>
    <dgm:cxn modelId="{7BB60FC5-5878-8A45-80E4-F8F4118FE060}" type="presParOf" srcId="{0F2BFFB2-A7CA-419E-8917-0CF91DBECD10}" destId="{96356F0A-67B8-47BD-AAAB-330297B8553C}" srcOrd="0" destOrd="0" presId="urn:microsoft.com/office/officeart/2018/2/layout/IconVerticalSolidList"/>
    <dgm:cxn modelId="{1F886DDC-86E3-2545-8DDB-734A709B416C}" type="presParOf" srcId="{0F2BFFB2-A7CA-419E-8917-0CF91DBECD10}" destId="{6014595B-E2E3-474F-90BA-3FAF1A600B2D}" srcOrd="1" destOrd="0" presId="urn:microsoft.com/office/officeart/2018/2/layout/IconVerticalSolidList"/>
    <dgm:cxn modelId="{CF443453-7819-914C-A7B2-2D7CDFEC3363}" type="presParOf" srcId="{0F2BFFB2-A7CA-419E-8917-0CF91DBECD10}" destId="{4B0691EF-62C1-4EB7-A5A4-60598AEC56CB}" srcOrd="2" destOrd="0" presId="urn:microsoft.com/office/officeart/2018/2/layout/IconVerticalSolidList"/>
    <dgm:cxn modelId="{993922BC-768E-CC42-A986-FCEF737C33CF}" type="presParOf" srcId="{0F2BFFB2-A7CA-419E-8917-0CF91DBECD10}" destId="{FB5C95B7-8818-4610-BF8B-52DA41BDF438}" srcOrd="3" destOrd="0" presId="urn:microsoft.com/office/officeart/2018/2/layout/IconVerticalSolidList"/>
    <dgm:cxn modelId="{F20644A9-FCBA-B44F-BC5B-E5B67275F932}" type="presParOf" srcId="{BB095078-2AAE-4672-A2A1-C95679552C90}" destId="{C39EACE8-4541-4B4F-8C73-3E1DE6792982}" srcOrd="1" destOrd="0" presId="urn:microsoft.com/office/officeart/2018/2/layout/IconVerticalSolidList"/>
    <dgm:cxn modelId="{FBE586E5-F729-1440-B5CA-2DE092289B2A}" type="presParOf" srcId="{BB095078-2AAE-4672-A2A1-C95679552C90}" destId="{BF80C057-0495-4E62-8652-6F018F790898}" srcOrd="2" destOrd="0" presId="urn:microsoft.com/office/officeart/2018/2/layout/IconVerticalSolidList"/>
    <dgm:cxn modelId="{5435E04A-8344-1F4B-8749-55514190C29D}" type="presParOf" srcId="{BF80C057-0495-4E62-8652-6F018F790898}" destId="{6A334D32-6D0A-4527-BD54-A93B5BE01C4F}" srcOrd="0" destOrd="0" presId="urn:microsoft.com/office/officeart/2018/2/layout/IconVerticalSolidList"/>
    <dgm:cxn modelId="{0E81EE6D-C1E4-0746-9096-BF417CBD2A78}" type="presParOf" srcId="{BF80C057-0495-4E62-8652-6F018F790898}" destId="{F63A0979-06CE-499A-8F38-2C4B4679299A}" srcOrd="1" destOrd="0" presId="urn:microsoft.com/office/officeart/2018/2/layout/IconVerticalSolidList"/>
    <dgm:cxn modelId="{50345999-E419-6B4E-924D-8BDEEB3651B2}" type="presParOf" srcId="{BF80C057-0495-4E62-8652-6F018F790898}" destId="{9A115B65-FE5E-48B7-8550-156483922AE4}" srcOrd="2" destOrd="0" presId="urn:microsoft.com/office/officeart/2018/2/layout/IconVerticalSolidList"/>
    <dgm:cxn modelId="{7A3CA503-1ABD-0A46-AE8B-C20216E59FC0}" type="presParOf" srcId="{BF80C057-0495-4E62-8652-6F018F790898}" destId="{2BC1B986-8A8F-426B-B3E8-11F97973EF19}" srcOrd="3" destOrd="0" presId="urn:microsoft.com/office/officeart/2018/2/layout/IconVerticalSolidList"/>
    <dgm:cxn modelId="{CA9161D5-C3A0-4340-9104-8AC48177965E}" type="presParOf" srcId="{BB095078-2AAE-4672-A2A1-C95679552C90}" destId="{E5ED352D-0D2D-4AB8-8A33-FA1860E07D77}" srcOrd="3" destOrd="0" presId="urn:microsoft.com/office/officeart/2018/2/layout/IconVerticalSolidList"/>
    <dgm:cxn modelId="{A2C931BF-4458-F149-8822-456F2734BDA0}" type="presParOf" srcId="{BB095078-2AAE-4672-A2A1-C95679552C90}" destId="{2A403EBE-F59B-4F7B-9BEE-0707EB587586}" srcOrd="4" destOrd="0" presId="urn:microsoft.com/office/officeart/2018/2/layout/IconVerticalSolidList"/>
    <dgm:cxn modelId="{E538DF5C-4602-C245-BBE6-A775FC776DAF}" type="presParOf" srcId="{2A403EBE-F59B-4F7B-9BEE-0707EB587586}" destId="{F718EFED-37B6-496C-8D90-EDA0CF6BAD09}" srcOrd="0" destOrd="0" presId="urn:microsoft.com/office/officeart/2018/2/layout/IconVerticalSolidList"/>
    <dgm:cxn modelId="{E3F47C04-DB88-964E-BF5A-627251C132EA}" type="presParOf" srcId="{2A403EBE-F59B-4F7B-9BEE-0707EB587586}" destId="{1336BEF0-B233-4770-BEA1-36DF71077850}" srcOrd="1" destOrd="0" presId="urn:microsoft.com/office/officeart/2018/2/layout/IconVerticalSolidList"/>
    <dgm:cxn modelId="{FB68D82D-9742-8C4E-9DD2-E806A3AD3162}" type="presParOf" srcId="{2A403EBE-F59B-4F7B-9BEE-0707EB587586}" destId="{80A68543-CC24-44E1-A377-A1C5D78040B3}" srcOrd="2" destOrd="0" presId="urn:microsoft.com/office/officeart/2018/2/layout/IconVerticalSolidList"/>
    <dgm:cxn modelId="{F2F3BF3C-244F-5744-9044-A57A086FF084}" type="presParOf" srcId="{2A403EBE-F59B-4F7B-9BEE-0707EB587586}" destId="{00EBD270-7344-4737-AF28-D32FD3BCD7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9F4F2A-FAA3-417A-9A17-802675C928D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7CF75-7083-436D-9DD9-3CCD352E0237}">
      <dgm:prSet/>
      <dgm:spPr/>
      <dgm:t>
        <a:bodyPr/>
        <a:lstStyle/>
        <a:p>
          <a:r>
            <a:rPr lang="en-US" b="1" u="none">
              <a:latin typeface="Times New Roman" panose="02020603050405020304" pitchFamily="18" charset="0"/>
              <a:cs typeface="Times New Roman" panose="02020603050405020304" pitchFamily="18" charset="0"/>
            </a:rPr>
            <a:t>Public Health Emergency</a:t>
          </a:r>
        </a:p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Mental health conditions significantly impact individuals’ quality of life, worsening the public health crisis.</a:t>
          </a:r>
        </a:p>
      </dgm:t>
    </dgm:pt>
    <dgm:pt modelId="{490F9B51-51B2-49B6-8438-2E2D8DE14073}" type="parTrans" cxnId="{91AAEB8E-4F6B-4696-812D-5D180E9C359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BCF79-4BED-4F48-98C9-1DF0418464A8}" type="sibTrans" cxnId="{91AAEB8E-4F6B-4696-812D-5D180E9C359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420B1-F3D0-414C-9E29-D2D24B8C327E}">
      <dgm:prSet/>
      <dgm:spPr/>
      <dgm:t>
        <a:bodyPr/>
        <a:lstStyle/>
        <a:p>
          <a:r>
            <a:rPr lang="en-US" b="1" u="none">
              <a:latin typeface="Times New Roman" panose="02020603050405020304" pitchFamily="18" charset="0"/>
              <a:cs typeface="Times New Roman" panose="02020603050405020304" pitchFamily="18" charset="0"/>
            </a:rPr>
            <a:t>Economic Implications</a:t>
          </a:r>
        </a:p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Untreated mental health issues lead to reduced workforce productivity and increased</a:t>
          </a:r>
        </a:p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healthcare costs, hindering national development</a:t>
          </a:r>
        </a:p>
      </dgm:t>
    </dgm:pt>
    <dgm:pt modelId="{41D42941-86EB-4F19-9E39-13F459EE8A70}" type="parTrans" cxnId="{C196A6A3-1DFF-480C-A829-C5D51738F3A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10E33-7EB5-4B60-A939-BCC81DA5E914}" type="sibTrans" cxnId="{C196A6A3-1DFF-480C-A829-C5D51738F3A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FE5A0-4DAC-459A-9DEB-D87DD7E7D7E1}">
      <dgm:prSet/>
      <dgm:spPr/>
      <dgm:t>
        <a:bodyPr/>
        <a:lstStyle/>
        <a:p>
          <a:r>
            <a:rPr lang="en-US" b="1" u="none">
              <a:latin typeface="Times New Roman" panose="02020603050405020304" pitchFamily="18" charset="0"/>
              <a:cs typeface="Times New Roman" panose="02020603050405020304" pitchFamily="18" charset="0"/>
            </a:rPr>
            <a:t>International Obligations</a:t>
          </a:r>
        </a:p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As a signatory to international treaties, including the WHO’s Comprehensive Mental Health Action Plan, Nigeria is obligated to enhance our mental health services.</a:t>
          </a:r>
        </a:p>
      </dgm:t>
    </dgm:pt>
    <dgm:pt modelId="{02FED69C-074B-42B3-919D-D18A8A7E6E94}" type="parTrans" cxnId="{867161F9-B536-4E08-8AD3-A0E325194D7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B0D1F-029A-489E-BB89-74EE1F61431A}" type="sibTrans" cxnId="{867161F9-B536-4E08-8AD3-A0E325194D7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ABFBCF-ECCC-DC4B-BE99-DD56CDCA3997}" type="pres">
      <dgm:prSet presAssocID="{ED9F4F2A-FAA3-417A-9A17-802675C928D8}" presName="Name0" presStyleCnt="0">
        <dgm:presLayoutVars>
          <dgm:dir/>
          <dgm:resizeHandles val="exact"/>
        </dgm:presLayoutVars>
      </dgm:prSet>
      <dgm:spPr/>
    </dgm:pt>
    <dgm:pt modelId="{7200DE0A-3AF6-B64D-BBF0-D0210954D4EF}" type="pres">
      <dgm:prSet presAssocID="{15C7CF75-7083-436D-9DD9-3CCD352E0237}" presName="node" presStyleLbl="node1" presStyleIdx="0" presStyleCnt="3">
        <dgm:presLayoutVars>
          <dgm:bulletEnabled val="1"/>
        </dgm:presLayoutVars>
      </dgm:prSet>
      <dgm:spPr/>
    </dgm:pt>
    <dgm:pt modelId="{78E91F1B-0F70-644D-BCBD-77F0D22D9EB8}" type="pres">
      <dgm:prSet presAssocID="{AB1BCF79-4BED-4F48-98C9-1DF0418464A8}" presName="sibTrans" presStyleLbl="sibTrans1D1" presStyleIdx="0" presStyleCnt="2"/>
      <dgm:spPr/>
    </dgm:pt>
    <dgm:pt modelId="{8001577C-250D-AB45-ACE5-6F371E12F035}" type="pres">
      <dgm:prSet presAssocID="{AB1BCF79-4BED-4F48-98C9-1DF0418464A8}" presName="connectorText" presStyleLbl="sibTrans1D1" presStyleIdx="0" presStyleCnt="2"/>
      <dgm:spPr/>
    </dgm:pt>
    <dgm:pt modelId="{121E4A26-2424-BB4F-AFD5-7AC02BEC86F3}" type="pres">
      <dgm:prSet presAssocID="{B20420B1-F3D0-414C-9E29-D2D24B8C327E}" presName="node" presStyleLbl="node1" presStyleIdx="1" presStyleCnt="3">
        <dgm:presLayoutVars>
          <dgm:bulletEnabled val="1"/>
        </dgm:presLayoutVars>
      </dgm:prSet>
      <dgm:spPr/>
    </dgm:pt>
    <dgm:pt modelId="{6FB8DF3D-5A4C-6646-B30D-1221954C1AD1}" type="pres">
      <dgm:prSet presAssocID="{5A010E33-7EB5-4B60-A939-BCC81DA5E914}" presName="sibTrans" presStyleLbl="sibTrans1D1" presStyleIdx="1" presStyleCnt="2"/>
      <dgm:spPr/>
    </dgm:pt>
    <dgm:pt modelId="{02606B8D-4FCB-3544-9E98-996097AC1527}" type="pres">
      <dgm:prSet presAssocID="{5A010E33-7EB5-4B60-A939-BCC81DA5E914}" presName="connectorText" presStyleLbl="sibTrans1D1" presStyleIdx="1" presStyleCnt="2"/>
      <dgm:spPr/>
    </dgm:pt>
    <dgm:pt modelId="{536BA3BE-7A4E-244A-825D-E414A3301A8E}" type="pres">
      <dgm:prSet presAssocID="{78AFE5A0-4DAC-459A-9DEB-D87DD7E7D7E1}" presName="node" presStyleLbl="node1" presStyleIdx="2" presStyleCnt="3" custLinFactNeighborX="61500" custLinFactNeighborY="17448">
        <dgm:presLayoutVars>
          <dgm:bulletEnabled val="1"/>
        </dgm:presLayoutVars>
      </dgm:prSet>
      <dgm:spPr/>
    </dgm:pt>
  </dgm:ptLst>
  <dgm:cxnLst>
    <dgm:cxn modelId="{125CE007-E144-2A4D-9FE2-3A4F76EF4BC6}" type="presOf" srcId="{5A010E33-7EB5-4B60-A939-BCC81DA5E914}" destId="{02606B8D-4FCB-3544-9E98-996097AC1527}" srcOrd="1" destOrd="0" presId="urn:microsoft.com/office/officeart/2016/7/layout/RepeatingBendingProcessNew"/>
    <dgm:cxn modelId="{91AAEB8E-4F6B-4696-812D-5D180E9C3593}" srcId="{ED9F4F2A-FAA3-417A-9A17-802675C928D8}" destId="{15C7CF75-7083-436D-9DD9-3CCD352E0237}" srcOrd="0" destOrd="0" parTransId="{490F9B51-51B2-49B6-8438-2E2D8DE14073}" sibTransId="{AB1BCF79-4BED-4F48-98C9-1DF0418464A8}"/>
    <dgm:cxn modelId="{C196A6A3-1DFF-480C-A829-C5D51738F3A7}" srcId="{ED9F4F2A-FAA3-417A-9A17-802675C928D8}" destId="{B20420B1-F3D0-414C-9E29-D2D24B8C327E}" srcOrd="1" destOrd="0" parTransId="{41D42941-86EB-4F19-9E39-13F459EE8A70}" sibTransId="{5A010E33-7EB5-4B60-A939-BCC81DA5E914}"/>
    <dgm:cxn modelId="{F3DD41A7-5FEF-8F45-A6C3-B07EF999C3FF}" type="presOf" srcId="{ED9F4F2A-FAA3-417A-9A17-802675C928D8}" destId="{12ABFBCF-ECCC-DC4B-BE99-DD56CDCA3997}" srcOrd="0" destOrd="0" presId="urn:microsoft.com/office/officeart/2016/7/layout/RepeatingBendingProcessNew"/>
    <dgm:cxn modelId="{522916A9-E82E-214A-8484-90637E275D16}" type="presOf" srcId="{78AFE5A0-4DAC-459A-9DEB-D87DD7E7D7E1}" destId="{536BA3BE-7A4E-244A-825D-E414A3301A8E}" srcOrd="0" destOrd="0" presId="urn:microsoft.com/office/officeart/2016/7/layout/RepeatingBendingProcessNew"/>
    <dgm:cxn modelId="{F1A784AB-05D8-DB4C-BE1B-71E635840086}" type="presOf" srcId="{5A010E33-7EB5-4B60-A939-BCC81DA5E914}" destId="{6FB8DF3D-5A4C-6646-B30D-1221954C1AD1}" srcOrd="0" destOrd="0" presId="urn:microsoft.com/office/officeart/2016/7/layout/RepeatingBendingProcessNew"/>
    <dgm:cxn modelId="{54C507BA-0F71-7942-83C4-57CAC440F89E}" type="presOf" srcId="{15C7CF75-7083-436D-9DD9-3CCD352E0237}" destId="{7200DE0A-3AF6-B64D-BBF0-D0210954D4EF}" srcOrd="0" destOrd="0" presId="urn:microsoft.com/office/officeart/2016/7/layout/RepeatingBendingProcessNew"/>
    <dgm:cxn modelId="{FC1A3ABF-6D83-BB4A-B9C5-D3118F8E6B39}" type="presOf" srcId="{B20420B1-F3D0-414C-9E29-D2D24B8C327E}" destId="{121E4A26-2424-BB4F-AFD5-7AC02BEC86F3}" srcOrd="0" destOrd="0" presId="urn:microsoft.com/office/officeart/2016/7/layout/RepeatingBendingProcessNew"/>
    <dgm:cxn modelId="{4C4136D0-EA87-7C40-9F02-67BAC7DD96F9}" type="presOf" srcId="{AB1BCF79-4BED-4F48-98C9-1DF0418464A8}" destId="{8001577C-250D-AB45-ACE5-6F371E12F035}" srcOrd="1" destOrd="0" presId="urn:microsoft.com/office/officeart/2016/7/layout/RepeatingBendingProcessNew"/>
    <dgm:cxn modelId="{3C579BE8-7961-C646-B27D-8B54C7052C0C}" type="presOf" srcId="{AB1BCF79-4BED-4F48-98C9-1DF0418464A8}" destId="{78E91F1B-0F70-644D-BCBD-77F0D22D9EB8}" srcOrd="0" destOrd="0" presId="urn:microsoft.com/office/officeart/2016/7/layout/RepeatingBendingProcessNew"/>
    <dgm:cxn modelId="{867161F9-B536-4E08-8AD3-A0E325194D73}" srcId="{ED9F4F2A-FAA3-417A-9A17-802675C928D8}" destId="{78AFE5A0-4DAC-459A-9DEB-D87DD7E7D7E1}" srcOrd="2" destOrd="0" parTransId="{02FED69C-074B-42B3-919D-D18A8A7E6E94}" sibTransId="{B6AB0D1F-029A-489E-BB89-74EE1F61431A}"/>
    <dgm:cxn modelId="{54006C55-6895-CB43-9469-018AEF5B9981}" type="presParOf" srcId="{12ABFBCF-ECCC-DC4B-BE99-DD56CDCA3997}" destId="{7200DE0A-3AF6-B64D-BBF0-D0210954D4EF}" srcOrd="0" destOrd="0" presId="urn:microsoft.com/office/officeart/2016/7/layout/RepeatingBendingProcessNew"/>
    <dgm:cxn modelId="{A9617A1A-94BE-9844-924D-01A635B34DEA}" type="presParOf" srcId="{12ABFBCF-ECCC-DC4B-BE99-DD56CDCA3997}" destId="{78E91F1B-0F70-644D-BCBD-77F0D22D9EB8}" srcOrd="1" destOrd="0" presId="urn:microsoft.com/office/officeart/2016/7/layout/RepeatingBendingProcessNew"/>
    <dgm:cxn modelId="{4D5FDB38-8D24-8943-ABA5-4C6BA812244D}" type="presParOf" srcId="{78E91F1B-0F70-644D-BCBD-77F0D22D9EB8}" destId="{8001577C-250D-AB45-ACE5-6F371E12F035}" srcOrd="0" destOrd="0" presId="urn:microsoft.com/office/officeart/2016/7/layout/RepeatingBendingProcessNew"/>
    <dgm:cxn modelId="{D6CE5A75-6894-9941-98FE-A8124D535BD9}" type="presParOf" srcId="{12ABFBCF-ECCC-DC4B-BE99-DD56CDCA3997}" destId="{121E4A26-2424-BB4F-AFD5-7AC02BEC86F3}" srcOrd="2" destOrd="0" presId="urn:microsoft.com/office/officeart/2016/7/layout/RepeatingBendingProcessNew"/>
    <dgm:cxn modelId="{B5BC5B9D-317B-7847-8DE5-E1DAFDC740DD}" type="presParOf" srcId="{12ABFBCF-ECCC-DC4B-BE99-DD56CDCA3997}" destId="{6FB8DF3D-5A4C-6646-B30D-1221954C1AD1}" srcOrd="3" destOrd="0" presId="urn:microsoft.com/office/officeart/2016/7/layout/RepeatingBendingProcessNew"/>
    <dgm:cxn modelId="{20CE0C74-E880-0546-9F1E-EE977E5DA5EC}" type="presParOf" srcId="{6FB8DF3D-5A4C-6646-B30D-1221954C1AD1}" destId="{02606B8D-4FCB-3544-9E98-996097AC1527}" srcOrd="0" destOrd="0" presId="urn:microsoft.com/office/officeart/2016/7/layout/RepeatingBendingProcessNew"/>
    <dgm:cxn modelId="{CA4798B0-1B68-7F42-977D-85897B1CE2FD}" type="presParOf" srcId="{12ABFBCF-ECCC-DC4B-BE99-DD56CDCA3997}" destId="{536BA3BE-7A4E-244A-825D-E414A3301A8E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98CE0C-951F-4180-BE96-64296748CE4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C5EE63-0C8D-411E-A8C1-EC8B2D5FA252}">
      <dgm:prSet/>
      <dgm:spPr/>
      <dgm:t>
        <a:bodyPr/>
        <a:lstStyle/>
        <a:p>
          <a:r>
            <a:rPr lang="fr-FR" b="1">
              <a:latin typeface="Times New Roman" panose="02020603050405020304" pitchFamily="18" charset="0"/>
              <a:cs typeface="Times New Roman" panose="02020603050405020304" pitchFamily="18" charset="0"/>
            </a:rPr>
            <a:t>1. Lack of National Policy</a:t>
          </a:r>
        </a:p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Absence of a coordinated national policy fosters neglect and leads to widespread untreated mental illness.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79ED1-6A9C-44EF-9C1A-46520EA686F7}" type="parTrans" cxnId="{C09A227B-2D80-40CA-9822-C03CEF3C818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80D39-F512-4BB3-896C-72FA2BDD2803}" type="sibTrans" cxnId="{C09A227B-2D80-40CA-9822-C03CEF3C818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AF2FC-6A86-416D-A053-7899E913554A}">
      <dgm:prSet/>
      <dgm:spPr/>
      <dgm:t>
        <a:bodyPr/>
        <a:lstStyle/>
        <a:p>
          <a:r>
            <a:rPr lang="fr-FR" b="1" dirty="0">
              <a:latin typeface="Times New Roman" panose="02020603050405020304" pitchFamily="18" charset="0"/>
              <a:cs typeface="Times New Roman" panose="02020603050405020304" pitchFamily="18" charset="0"/>
            </a:rPr>
            <a:t>2. Inadequate Funding</a:t>
          </a:r>
        </a:p>
        <a:p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Current funding is insufficient to meet the needs of the population, with only 3-4% of health funding allocated to mental health services.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12225-6A35-4C7C-BA78-D7861042AFA9}" type="parTrans" cxnId="{55026F54-FF50-452E-8039-E6147637BB5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96C1E-1946-4879-B999-F3B8BAC0D46C}" type="sibTrans" cxnId="{55026F54-FF50-452E-8039-E6147637BB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6AB16-CCFC-47A2-9D37-A43E48348F84}">
      <dgm:prSet/>
      <dgm:spPr/>
      <dgm:t>
        <a:bodyPr/>
        <a:lstStyle/>
        <a:p>
          <a:r>
            <a:rPr lang="fr-FR" b="1">
              <a:latin typeface="Times New Roman" panose="02020603050405020304" pitchFamily="18" charset="0"/>
              <a:cs typeface="Times New Roman" panose="02020603050405020304" pitchFamily="18" charset="0"/>
            </a:rPr>
            <a:t>3. Stigma and Misunderstanding</a:t>
          </a:r>
        </a:p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Stigmatization of mental illness dissuades individuals from seeking help and results in social exclusion.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62636-CAEC-4377-B6E5-45463C7E95D3}" type="parTrans" cxnId="{BCED2E32-E8DF-45C5-AAEC-369194F4863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B02703-D9BC-4C28-AD42-0DD180F6F01A}" type="sibTrans" cxnId="{BCED2E32-E8DF-45C5-AAEC-369194F4863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16A2D-8DBB-4987-A608-806CA236CEA1}">
      <dgm:prSet/>
      <dgm:spPr/>
      <dgm:t>
        <a:bodyPr/>
        <a:lstStyle/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fr-FR" b="1">
              <a:latin typeface="Times New Roman" panose="02020603050405020304" pitchFamily="18" charset="0"/>
              <a:cs typeface="Times New Roman" panose="02020603050405020304" pitchFamily="18" charset="0"/>
            </a:rPr>
            <a:t>Lack of Integration into Primary Healthcare</a:t>
          </a:r>
        </a:p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Failure to incorporate mental health into primary healthcare denies early diagnosis and treatment.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BB794-D469-455C-897B-FE43DC96C852}" type="parTrans" cxnId="{8E951B36-8E26-4E65-8CC6-41EE9CC2AEC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31959-388D-4253-A790-9C62DBBB9B53}" type="sibTrans" cxnId="{8E951B36-8E26-4E65-8CC6-41EE9CC2AEC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56184-EE1A-284D-9EA8-B45930EFFE13}" type="pres">
      <dgm:prSet presAssocID="{6698CE0C-951F-4180-BE96-64296748CE49}" presName="vert0" presStyleCnt="0">
        <dgm:presLayoutVars>
          <dgm:dir/>
          <dgm:animOne val="branch"/>
          <dgm:animLvl val="lvl"/>
        </dgm:presLayoutVars>
      </dgm:prSet>
      <dgm:spPr/>
    </dgm:pt>
    <dgm:pt modelId="{DA49F950-33FB-4941-AA92-7552D07E0AD9}" type="pres">
      <dgm:prSet presAssocID="{82C5EE63-0C8D-411E-A8C1-EC8B2D5FA252}" presName="thickLine" presStyleLbl="alignNode1" presStyleIdx="0" presStyleCnt="4"/>
      <dgm:spPr/>
    </dgm:pt>
    <dgm:pt modelId="{4E261BBB-156D-604F-8765-1F4785E997F9}" type="pres">
      <dgm:prSet presAssocID="{82C5EE63-0C8D-411E-A8C1-EC8B2D5FA252}" presName="horz1" presStyleCnt="0"/>
      <dgm:spPr/>
    </dgm:pt>
    <dgm:pt modelId="{3B8B2F31-DA87-5B40-A53E-7C2B198296B0}" type="pres">
      <dgm:prSet presAssocID="{82C5EE63-0C8D-411E-A8C1-EC8B2D5FA252}" presName="tx1" presStyleLbl="revTx" presStyleIdx="0" presStyleCnt="4"/>
      <dgm:spPr/>
    </dgm:pt>
    <dgm:pt modelId="{08081FD1-D3B4-0A4A-9FDF-CCA416A954CC}" type="pres">
      <dgm:prSet presAssocID="{82C5EE63-0C8D-411E-A8C1-EC8B2D5FA252}" presName="vert1" presStyleCnt="0"/>
      <dgm:spPr/>
    </dgm:pt>
    <dgm:pt modelId="{14BAE296-3F3D-694D-B224-57A93F010CD2}" type="pres">
      <dgm:prSet presAssocID="{FD3AF2FC-6A86-416D-A053-7899E913554A}" presName="thickLine" presStyleLbl="alignNode1" presStyleIdx="1" presStyleCnt="4"/>
      <dgm:spPr/>
    </dgm:pt>
    <dgm:pt modelId="{E6FEB95B-A425-DE4A-B2B0-4105E0E42335}" type="pres">
      <dgm:prSet presAssocID="{FD3AF2FC-6A86-416D-A053-7899E913554A}" presName="horz1" presStyleCnt="0"/>
      <dgm:spPr/>
    </dgm:pt>
    <dgm:pt modelId="{1D320581-80B6-1D4A-A255-A51BFD9C3317}" type="pres">
      <dgm:prSet presAssocID="{FD3AF2FC-6A86-416D-A053-7899E913554A}" presName="tx1" presStyleLbl="revTx" presStyleIdx="1" presStyleCnt="4"/>
      <dgm:spPr/>
    </dgm:pt>
    <dgm:pt modelId="{425A47D1-4878-6148-98CB-1D4486CBCB2B}" type="pres">
      <dgm:prSet presAssocID="{FD3AF2FC-6A86-416D-A053-7899E913554A}" presName="vert1" presStyleCnt="0"/>
      <dgm:spPr/>
    </dgm:pt>
    <dgm:pt modelId="{F62843DF-2665-B14B-807C-91967FBCE7D1}" type="pres">
      <dgm:prSet presAssocID="{A0F6AB16-CCFC-47A2-9D37-A43E48348F84}" presName="thickLine" presStyleLbl="alignNode1" presStyleIdx="2" presStyleCnt="4"/>
      <dgm:spPr/>
    </dgm:pt>
    <dgm:pt modelId="{DD6098F7-47B2-564B-8587-91D9445E966D}" type="pres">
      <dgm:prSet presAssocID="{A0F6AB16-CCFC-47A2-9D37-A43E48348F84}" presName="horz1" presStyleCnt="0"/>
      <dgm:spPr/>
    </dgm:pt>
    <dgm:pt modelId="{BD800F85-AD5B-2744-989C-44074EF5EC90}" type="pres">
      <dgm:prSet presAssocID="{A0F6AB16-CCFC-47A2-9D37-A43E48348F84}" presName="tx1" presStyleLbl="revTx" presStyleIdx="2" presStyleCnt="4"/>
      <dgm:spPr/>
    </dgm:pt>
    <dgm:pt modelId="{F0186A82-EE19-8B4F-A311-A3278BB1ABB2}" type="pres">
      <dgm:prSet presAssocID="{A0F6AB16-CCFC-47A2-9D37-A43E48348F84}" presName="vert1" presStyleCnt="0"/>
      <dgm:spPr/>
    </dgm:pt>
    <dgm:pt modelId="{716F0A5C-7A4B-7F4D-832D-5E99664550C4}" type="pres">
      <dgm:prSet presAssocID="{80F16A2D-8DBB-4987-A608-806CA236CEA1}" presName="thickLine" presStyleLbl="alignNode1" presStyleIdx="3" presStyleCnt="4"/>
      <dgm:spPr/>
    </dgm:pt>
    <dgm:pt modelId="{2452FA36-F065-134D-B2A9-434D88AD6205}" type="pres">
      <dgm:prSet presAssocID="{80F16A2D-8DBB-4987-A608-806CA236CEA1}" presName="horz1" presStyleCnt="0"/>
      <dgm:spPr/>
    </dgm:pt>
    <dgm:pt modelId="{1A35E459-6E52-CF43-8336-EF6737F883F2}" type="pres">
      <dgm:prSet presAssocID="{80F16A2D-8DBB-4987-A608-806CA236CEA1}" presName="tx1" presStyleLbl="revTx" presStyleIdx="3" presStyleCnt="4"/>
      <dgm:spPr/>
    </dgm:pt>
    <dgm:pt modelId="{0181912B-408F-1F4D-B4B7-C2E63B7BD02E}" type="pres">
      <dgm:prSet presAssocID="{80F16A2D-8DBB-4987-A608-806CA236CEA1}" presName="vert1" presStyleCnt="0"/>
      <dgm:spPr/>
    </dgm:pt>
  </dgm:ptLst>
  <dgm:cxnLst>
    <dgm:cxn modelId="{D031E028-2E99-3E44-9CCF-1C7B748F31A7}" type="presOf" srcId="{80F16A2D-8DBB-4987-A608-806CA236CEA1}" destId="{1A35E459-6E52-CF43-8336-EF6737F883F2}" srcOrd="0" destOrd="0" presId="urn:microsoft.com/office/officeart/2008/layout/LinedList"/>
    <dgm:cxn modelId="{BCED2E32-E8DF-45C5-AAEC-369194F48638}" srcId="{6698CE0C-951F-4180-BE96-64296748CE49}" destId="{A0F6AB16-CCFC-47A2-9D37-A43E48348F84}" srcOrd="2" destOrd="0" parTransId="{3A862636-CAEC-4377-B6E5-45463C7E95D3}" sibTransId="{E6B02703-D9BC-4C28-AD42-0DD180F6F01A}"/>
    <dgm:cxn modelId="{8E951B36-8E26-4E65-8CC6-41EE9CC2AEC8}" srcId="{6698CE0C-951F-4180-BE96-64296748CE49}" destId="{80F16A2D-8DBB-4987-A608-806CA236CEA1}" srcOrd="3" destOrd="0" parTransId="{497BB794-D469-455C-897B-FE43DC96C852}" sibTransId="{FCB31959-388D-4253-A790-9C62DBBB9B53}"/>
    <dgm:cxn modelId="{55026F54-FF50-452E-8039-E6147637BB51}" srcId="{6698CE0C-951F-4180-BE96-64296748CE49}" destId="{FD3AF2FC-6A86-416D-A053-7899E913554A}" srcOrd="1" destOrd="0" parTransId="{4FC12225-6A35-4C7C-BA78-D7861042AFA9}" sibTransId="{F5196C1E-1946-4879-B999-F3B8BAC0D46C}"/>
    <dgm:cxn modelId="{C87FAC70-DF9D-0443-9FC5-BF1D4122A177}" type="presOf" srcId="{6698CE0C-951F-4180-BE96-64296748CE49}" destId="{F9456184-EE1A-284D-9EA8-B45930EFFE13}" srcOrd="0" destOrd="0" presId="urn:microsoft.com/office/officeart/2008/layout/LinedList"/>
    <dgm:cxn modelId="{C7C2C671-E56F-C34A-90DF-E4B695B64698}" type="presOf" srcId="{A0F6AB16-CCFC-47A2-9D37-A43E48348F84}" destId="{BD800F85-AD5B-2744-989C-44074EF5EC90}" srcOrd="0" destOrd="0" presId="urn:microsoft.com/office/officeart/2008/layout/LinedList"/>
    <dgm:cxn modelId="{C09A227B-2D80-40CA-9822-C03CEF3C818A}" srcId="{6698CE0C-951F-4180-BE96-64296748CE49}" destId="{82C5EE63-0C8D-411E-A8C1-EC8B2D5FA252}" srcOrd="0" destOrd="0" parTransId="{93779ED1-6A9C-44EF-9C1A-46520EA686F7}" sibTransId="{3D980D39-F512-4BB3-896C-72FA2BDD2803}"/>
    <dgm:cxn modelId="{BF19CBA8-6F73-A746-9DD9-193E2EA74844}" type="presOf" srcId="{FD3AF2FC-6A86-416D-A053-7899E913554A}" destId="{1D320581-80B6-1D4A-A255-A51BFD9C3317}" srcOrd="0" destOrd="0" presId="urn:microsoft.com/office/officeart/2008/layout/LinedList"/>
    <dgm:cxn modelId="{2150FADE-305D-5C46-B522-438046984C94}" type="presOf" srcId="{82C5EE63-0C8D-411E-A8C1-EC8B2D5FA252}" destId="{3B8B2F31-DA87-5B40-A53E-7C2B198296B0}" srcOrd="0" destOrd="0" presId="urn:microsoft.com/office/officeart/2008/layout/LinedList"/>
    <dgm:cxn modelId="{0FA5411E-BAC4-AE42-A93C-626DF6ED6836}" type="presParOf" srcId="{F9456184-EE1A-284D-9EA8-B45930EFFE13}" destId="{DA49F950-33FB-4941-AA92-7552D07E0AD9}" srcOrd="0" destOrd="0" presId="urn:microsoft.com/office/officeart/2008/layout/LinedList"/>
    <dgm:cxn modelId="{20638AF0-CC65-A440-A335-2A453E7A5295}" type="presParOf" srcId="{F9456184-EE1A-284D-9EA8-B45930EFFE13}" destId="{4E261BBB-156D-604F-8765-1F4785E997F9}" srcOrd="1" destOrd="0" presId="urn:microsoft.com/office/officeart/2008/layout/LinedList"/>
    <dgm:cxn modelId="{E35773ED-49FE-6447-B87A-B3017E2179F7}" type="presParOf" srcId="{4E261BBB-156D-604F-8765-1F4785E997F9}" destId="{3B8B2F31-DA87-5B40-A53E-7C2B198296B0}" srcOrd="0" destOrd="0" presId="urn:microsoft.com/office/officeart/2008/layout/LinedList"/>
    <dgm:cxn modelId="{CA351C2F-E622-2D46-BBA9-0CACFE88C7A3}" type="presParOf" srcId="{4E261BBB-156D-604F-8765-1F4785E997F9}" destId="{08081FD1-D3B4-0A4A-9FDF-CCA416A954CC}" srcOrd="1" destOrd="0" presId="urn:microsoft.com/office/officeart/2008/layout/LinedList"/>
    <dgm:cxn modelId="{5AF23053-07FE-E64C-864E-54E477C34F75}" type="presParOf" srcId="{F9456184-EE1A-284D-9EA8-B45930EFFE13}" destId="{14BAE296-3F3D-694D-B224-57A93F010CD2}" srcOrd="2" destOrd="0" presId="urn:microsoft.com/office/officeart/2008/layout/LinedList"/>
    <dgm:cxn modelId="{60010900-AE16-114E-92B4-A96C2DC47495}" type="presParOf" srcId="{F9456184-EE1A-284D-9EA8-B45930EFFE13}" destId="{E6FEB95B-A425-DE4A-B2B0-4105E0E42335}" srcOrd="3" destOrd="0" presId="urn:microsoft.com/office/officeart/2008/layout/LinedList"/>
    <dgm:cxn modelId="{3140D471-B8B4-9249-8BBB-56325A88A6E9}" type="presParOf" srcId="{E6FEB95B-A425-DE4A-B2B0-4105E0E42335}" destId="{1D320581-80B6-1D4A-A255-A51BFD9C3317}" srcOrd="0" destOrd="0" presId="urn:microsoft.com/office/officeart/2008/layout/LinedList"/>
    <dgm:cxn modelId="{1EB1EAD0-907C-F24F-B7C3-25CD0AED8109}" type="presParOf" srcId="{E6FEB95B-A425-DE4A-B2B0-4105E0E42335}" destId="{425A47D1-4878-6148-98CB-1D4486CBCB2B}" srcOrd="1" destOrd="0" presId="urn:microsoft.com/office/officeart/2008/layout/LinedList"/>
    <dgm:cxn modelId="{EDA3F7D8-D299-FA4D-BB3D-975AB9BDF3AE}" type="presParOf" srcId="{F9456184-EE1A-284D-9EA8-B45930EFFE13}" destId="{F62843DF-2665-B14B-807C-91967FBCE7D1}" srcOrd="4" destOrd="0" presId="urn:microsoft.com/office/officeart/2008/layout/LinedList"/>
    <dgm:cxn modelId="{C6530C2D-D8D8-1E40-99FC-609C766C2EF9}" type="presParOf" srcId="{F9456184-EE1A-284D-9EA8-B45930EFFE13}" destId="{DD6098F7-47B2-564B-8587-91D9445E966D}" srcOrd="5" destOrd="0" presId="urn:microsoft.com/office/officeart/2008/layout/LinedList"/>
    <dgm:cxn modelId="{95F39546-A2DD-1143-AE02-CDAC0BE08ED2}" type="presParOf" srcId="{DD6098F7-47B2-564B-8587-91D9445E966D}" destId="{BD800F85-AD5B-2744-989C-44074EF5EC90}" srcOrd="0" destOrd="0" presId="urn:microsoft.com/office/officeart/2008/layout/LinedList"/>
    <dgm:cxn modelId="{3EAABAB0-D54F-C140-9A3B-894D418427C9}" type="presParOf" srcId="{DD6098F7-47B2-564B-8587-91D9445E966D}" destId="{F0186A82-EE19-8B4F-A311-A3278BB1ABB2}" srcOrd="1" destOrd="0" presId="urn:microsoft.com/office/officeart/2008/layout/LinedList"/>
    <dgm:cxn modelId="{340663BF-6719-3D48-9667-3A72508740E2}" type="presParOf" srcId="{F9456184-EE1A-284D-9EA8-B45930EFFE13}" destId="{716F0A5C-7A4B-7F4D-832D-5E99664550C4}" srcOrd="6" destOrd="0" presId="urn:microsoft.com/office/officeart/2008/layout/LinedList"/>
    <dgm:cxn modelId="{AEE9C148-4771-A043-AF8E-4123FD8A8A81}" type="presParOf" srcId="{F9456184-EE1A-284D-9EA8-B45930EFFE13}" destId="{2452FA36-F065-134D-B2A9-434D88AD6205}" srcOrd="7" destOrd="0" presId="urn:microsoft.com/office/officeart/2008/layout/LinedList"/>
    <dgm:cxn modelId="{CFA7685C-9AE1-CB44-8C4A-36CD07783EBB}" type="presParOf" srcId="{2452FA36-F065-134D-B2A9-434D88AD6205}" destId="{1A35E459-6E52-CF43-8336-EF6737F883F2}" srcOrd="0" destOrd="0" presId="urn:microsoft.com/office/officeart/2008/layout/LinedList"/>
    <dgm:cxn modelId="{E3C4E874-37F6-4145-8E56-ABD9478CFC07}" type="presParOf" srcId="{2452FA36-F065-134D-B2A9-434D88AD6205}" destId="{0181912B-408F-1F4D-B4B7-C2E63B7BD0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2A9107-7206-4DB8-A996-FE4C6A0ABF0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80947BB-5856-4D7F-8ABD-F0594B43C883}">
      <dgm:prSet custT="1"/>
      <dgm:spPr/>
      <dgm:t>
        <a:bodyPr/>
        <a:lstStyle/>
        <a:p>
          <a:r>
            <a:rPr lang="fr-F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1. Establish a Multi-</a:t>
          </a:r>
          <a:r>
            <a:rPr lang="fr-FR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Sectoral</a:t>
          </a:r>
          <a:r>
            <a:rPr lang="fr-F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Committee
Create a committee with government officials, mental health professionals, and civil
society representatives to develop and implement national policy.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6CF65-5AF6-4121-B455-63BD0B181679}" type="parTrans" cxnId="{18B96C22-8C1B-47C6-93E5-F31C2102BC98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E6185-D32D-4869-BC7C-464B11153CD3}" type="sibTrans" cxnId="{18B96C22-8C1B-47C6-93E5-F31C2102BC98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BFB01-6F25-F349-B751-B08402C857EE}">
      <dgm:prSet custT="1"/>
      <dgm:spPr/>
      <dgm:t>
        <a:bodyPr/>
        <a:lstStyle/>
        <a:p>
          <a:r>
            <a:rPr lang="fr-FR" sz="1200">
              <a:latin typeface="Times New Roman" panose="02020603050405020304" pitchFamily="18" charset="0"/>
              <a:cs typeface="Times New Roman" panose="02020603050405020304" pitchFamily="18" charset="0"/>
            </a:rPr>
            <a:t>2. Increase Funding for Mental Health
Advocate for at least 5% of the national health budget to be allocated to mental health
services.</a:t>
          </a:r>
        </a:p>
      </dgm:t>
    </dgm:pt>
    <dgm:pt modelId="{E26B8B9A-9FC1-9B42-89DC-B1A654008670}" type="parTrans" cxnId="{9CDDE462-70B1-5B4D-B0C3-D3B8B7BC6EE8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5F702-B6B7-554A-972D-1E9503E5A3D3}" type="sibTrans" cxnId="{9CDDE462-70B1-5B4D-B0C3-D3B8B7BC6EE8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E7D3E-D473-7D43-9A42-4F11DA5F3CB4}">
      <dgm:prSet custT="1"/>
      <dgm:spPr/>
      <dgm:t>
        <a:bodyPr/>
        <a:lstStyle/>
        <a:p>
          <a:r>
            <a:rPr lang="fr-FR" sz="1200">
              <a:latin typeface="Times New Roman" panose="02020603050405020304" pitchFamily="18" charset="0"/>
              <a:cs typeface="Times New Roman" panose="02020603050405020304" pitchFamily="18" charset="0"/>
            </a:rPr>
            <a:t>3. Integrate Mental Health into Primary Healthcare
Train primary healthcare providers to identify and manage mental health issues, ensuring
they become a routine component of care.</a:t>
          </a:r>
        </a:p>
      </dgm:t>
    </dgm:pt>
    <dgm:pt modelId="{876D92CD-1599-DF4D-AFF8-98A4743EECE8}" type="parTrans" cxnId="{335F72F4-CB8F-1642-8D55-E97613825030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3E641-FE46-2A43-9C5A-2EFDDAD8E833}" type="sibTrans" cxnId="{335F72F4-CB8F-1642-8D55-E97613825030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A0F62-5264-B34B-A65B-0AE6C5BD4100}">
      <dgm:prSet custT="1"/>
      <dgm:spPr/>
      <dgm:t>
        <a:bodyPr/>
        <a:lstStyle/>
        <a:p>
          <a:r>
            <a:rPr lang="fr-F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4. Promote Mental Health Awareness Campaigns
Invest in public education campaigns to reduce stigma and promote understanding,
encouraging individuals to seek help early.</a:t>
          </a:r>
        </a:p>
      </dgm:t>
    </dgm:pt>
    <dgm:pt modelId="{2DDBE082-9CE0-5647-8D13-96B8BBC2308D}" type="parTrans" cxnId="{2CC781A9-D232-BF47-AB86-1576249309AC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49A42-0EC9-0F4E-923E-2E7A8F01A490}" type="sibTrans" cxnId="{2CC781A9-D232-BF47-AB86-1576249309AC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D4723-8E42-164F-B049-25AB5416E1FF}">
      <dgm:prSet custT="1"/>
      <dgm:spPr/>
      <dgm:t>
        <a:bodyPr/>
        <a:lstStyle/>
        <a:p>
          <a:r>
            <a:rPr lang="fr-F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5. Collaboration with NGOs
- Partner with local and international NGOs to establish community-based mental health programs that enhance nationalefforts.</a:t>
          </a:r>
        </a:p>
      </dgm:t>
    </dgm:pt>
    <dgm:pt modelId="{4313F44B-6D71-FD4C-8F32-397EF5840C57}" type="parTrans" cxnId="{D649161D-4A47-7D43-BAE0-E56165356C07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FE6BA-FA6E-024A-B9FB-44D7238F3AF5}" type="sibTrans" cxnId="{D649161D-4A47-7D43-BAE0-E56165356C07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91E63-60A4-42FB-BA2D-987E14A3D438}" type="pres">
      <dgm:prSet presAssocID="{412A9107-7206-4DB8-A996-FE4C6A0ABF06}" presName="root" presStyleCnt="0">
        <dgm:presLayoutVars>
          <dgm:dir/>
          <dgm:resizeHandles val="exact"/>
        </dgm:presLayoutVars>
      </dgm:prSet>
      <dgm:spPr/>
    </dgm:pt>
    <dgm:pt modelId="{BCB5E07D-9EA8-4AF2-ABA9-919F542F472F}" type="pres">
      <dgm:prSet presAssocID="{E80947BB-5856-4D7F-8ABD-F0594B43C883}" presName="compNode" presStyleCnt="0"/>
      <dgm:spPr/>
    </dgm:pt>
    <dgm:pt modelId="{0979C250-625B-4F77-ACAD-7AB8009CDB5E}" type="pres">
      <dgm:prSet presAssocID="{E80947BB-5856-4D7F-8ABD-F0594B43C88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que"/>
        </a:ext>
      </dgm:extLst>
    </dgm:pt>
    <dgm:pt modelId="{0F4DDD3C-47E4-4C6C-88A8-08DAE96A9098}" type="pres">
      <dgm:prSet presAssocID="{E80947BB-5856-4D7F-8ABD-F0594B43C883}" presName="spaceRect" presStyleCnt="0"/>
      <dgm:spPr/>
    </dgm:pt>
    <dgm:pt modelId="{8EBA8646-063D-4CF3-BF1D-5D271A7EC891}" type="pres">
      <dgm:prSet presAssocID="{E80947BB-5856-4D7F-8ABD-F0594B43C883}" presName="textRect" presStyleLbl="revTx" presStyleIdx="0" presStyleCnt="5">
        <dgm:presLayoutVars>
          <dgm:chMax val="1"/>
          <dgm:chPref val="1"/>
        </dgm:presLayoutVars>
      </dgm:prSet>
      <dgm:spPr/>
    </dgm:pt>
    <dgm:pt modelId="{1DBF5965-0E87-435A-AC2D-EE0BE7778750}" type="pres">
      <dgm:prSet presAssocID="{A34E6185-D32D-4869-BC7C-464B11153CD3}" presName="sibTrans" presStyleCnt="0"/>
      <dgm:spPr/>
    </dgm:pt>
    <dgm:pt modelId="{75EA643F-3433-4AE4-8028-F733F9655944}" type="pres">
      <dgm:prSet presAssocID="{A9EBFB01-6F25-F349-B751-B08402C857EE}" presName="compNode" presStyleCnt="0"/>
      <dgm:spPr/>
    </dgm:pt>
    <dgm:pt modelId="{8AC87074-986C-489D-B018-83E2E7C0B959}" type="pres">
      <dgm:prSet presAssocID="{A9EBFB01-6F25-F349-B751-B08402C857E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gent"/>
        </a:ext>
      </dgm:extLst>
    </dgm:pt>
    <dgm:pt modelId="{F64431F6-0513-4C0B-B339-D4D00CCF8CB2}" type="pres">
      <dgm:prSet presAssocID="{A9EBFB01-6F25-F349-B751-B08402C857EE}" presName="spaceRect" presStyleCnt="0"/>
      <dgm:spPr/>
    </dgm:pt>
    <dgm:pt modelId="{AE1F30B9-BB3F-4606-823E-B9F7AF5E1ECE}" type="pres">
      <dgm:prSet presAssocID="{A9EBFB01-6F25-F349-B751-B08402C857EE}" presName="textRect" presStyleLbl="revTx" presStyleIdx="1" presStyleCnt="5" custLinFactNeighborX="5373" custLinFactNeighborY="17989">
        <dgm:presLayoutVars>
          <dgm:chMax val="1"/>
          <dgm:chPref val="1"/>
        </dgm:presLayoutVars>
      </dgm:prSet>
      <dgm:spPr/>
    </dgm:pt>
    <dgm:pt modelId="{47DCC041-B374-470B-A1DF-FAEE21612B5F}" type="pres">
      <dgm:prSet presAssocID="{E315F702-B6B7-554A-972D-1E9503E5A3D3}" presName="sibTrans" presStyleCnt="0"/>
      <dgm:spPr/>
    </dgm:pt>
    <dgm:pt modelId="{102A7C5C-3FC1-4045-8D0E-C5E94D854912}" type="pres">
      <dgm:prSet presAssocID="{0E2E7D3E-D473-7D43-9A42-4F11DA5F3CB4}" presName="compNode" presStyleCnt="0"/>
      <dgm:spPr/>
    </dgm:pt>
    <dgm:pt modelId="{14B70EF7-D21C-4ED5-A5F4-9E016F8F0549}" type="pres">
      <dgm:prSet presAssocID="{0E2E7D3E-D473-7D43-9A42-4F11DA5F3CB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éthoscope"/>
        </a:ext>
      </dgm:extLst>
    </dgm:pt>
    <dgm:pt modelId="{C21550B0-CD6D-4768-92F8-3ECD4DCE77D2}" type="pres">
      <dgm:prSet presAssocID="{0E2E7D3E-D473-7D43-9A42-4F11DA5F3CB4}" presName="spaceRect" presStyleCnt="0"/>
      <dgm:spPr/>
    </dgm:pt>
    <dgm:pt modelId="{6C45EC63-4047-4F4A-AD4E-A629B8C3E06D}" type="pres">
      <dgm:prSet presAssocID="{0E2E7D3E-D473-7D43-9A42-4F11DA5F3CB4}" presName="textRect" presStyleLbl="revTx" presStyleIdx="2" presStyleCnt="5">
        <dgm:presLayoutVars>
          <dgm:chMax val="1"/>
          <dgm:chPref val="1"/>
        </dgm:presLayoutVars>
      </dgm:prSet>
      <dgm:spPr/>
    </dgm:pt>
    <dgm:pt modelId="{354C9FED-AC2E-4422-8FDB-D5160833EC13}" type="pres">
      <dgm:prSet presAssocID="{B8F3E641-FE46-2A43-9C5A-2EFDDAD8E833}" presName="sibTrans" presStyleCnt="0"/>
      <dgm:spPr/>
    </dgm:pt>
    <dgm:pt modelId="{9ECFA994-02A0-4B1B-8839-27B69173B1C7}" type="pres">
      <dgm:prSet presAssocID="{D2BA0F62-5264-B34B-A65B-0AE6C5BD4100}" presName="compNode" presStyleCnt="0"/>
      <dgm:spPr/>
    </dgm:pt>
    <dgm:pt modelId="{3AE7B7FD-6103-4796-958E-DFD954CE1644}" type="pres">
      <dgm:prSet presAssocID="{D2BA0F62-5264-B34B-A65B-0AE6C5BD410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5B80AFA-8655-44D7-A10D-F9229FFA8EDB}" type="pres">
      <dgm:prSet presAssocID="{D2BA0F62-5264-B34B-A65B-0AE6C5BD4100}" presName="spaceRect" presStyleCnt="0"/>
      <dgm:spPr/>
    </dgm:pt>
    <dgm:pt modelId="{F93AF7B8-E79A-4800-9698-518DD1DFABCC}" type="pres">
      <dgm:prSet presAssocID="{D2BA0F62-5264-B34B-A65B-0AE6C5BD4100}" presName="textRect" presStyleLbl="revTx" presStyleIdx="3" presStyleCnt="5">
        <dgm:presLayoutVars>
          <dgm:chMax val="1"/>
          <dgm:chPref val="1"/>
        </dgm:presLayoutVars>
      </dgm:prSet>
      <dgm:spPr/>
    </dgm:pt>
    <dgm:pt modelId="{CA0AD167-8C4A-40BB-965C-73604BF9A8B0}" type="pres">
      <dgm:prSet presAssocID="{3AD49A42-0EC9-0F4E-923E-2E7A8F01A490}" presName="sibTrans" presStyleCnt="0"/>
      <dgm:spPr/>
    </dgm:pt>
    <dgm:pt modelId="{1CABCCC7-6C45-42CF-AB1D-6EF02AA0DA6D}" type="pres">
      <dgm:prSet presAssocID="{530D4723-8E42-164F-B049-25AB5416E1FF}" presName="compNode" presStyleCnt="0"/>
      <dgm:spPr/>
    </dgm:pt>
    <dgm:pt modelId="{A85AAE3E-C09A-487A-9FA4-258503340DE4}" type="pres">
      <dgm:prSet presAssocID="{530D4723-8E42-164F-B049-25AB5416E1F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276E7AF5-851C-401F-9527-7668E7E4D2B5}" type="pres">
      <dgm:prSet presAssocID="{530D4723-8E42-164F-B049-25AB5416E1FF}" presName="spaceRect" presStyleCnt="0"/>
      <dgm:spPr/>
    </dgm:pt>
    <dgm:pt modelId="{F87B38EA-606A-4EAA-80AD-4039D34CB7BC}" type="pres">
      <dgm:prSet presAssocID="{530D4723-8E42-164F-B049-25AB5416E1FF}" presName="textRect" presStyleLbl="revTx" presStyleIdx="4" presStyleCnt="5" custScaleX="122145">
        <dgm:presLayoutVars>
          <dgm:chMax val="1"/>
          <dgm:chPref val="1"/>
        </dgm:presLayoutVars>
      </dgm:prSet>
      <dgm:spPr/>
    </dgm:pt>
  </dgm:ptLst>
  <dgm:cxnLst>
    <dgm:cxn modelId="{D649161D-4A47-7D43-BAE0-E56165356C07}" srcId="{412A9107-7206-4DB8-A996-FE4C6A0ABF06}" destId="{530D4723-8E42-164F-B049-25AB5416E1FF}" srcOrd="4" destOrd="0" parTransId="{4313F44B-6D71-FD4C-8F32-397EF5840C57}" sibTransId="{7ADFE6BA-FA6E-024A-B9FB-44D7238F3AF5}"/>
    <dgm:cxn modelId="{18B96C22-8C1B-47C6-93E5-F31C2102BC98}" srcId="{412A9107-7206-4DB8-A996-FE4C6A0ABF06}" destId="{E80947BB-5856-4D7F-8ABD-F0594B43C883}" srcOrd="0" destOrd="0" parTransId="{9FF6CF65-5AF6-4121-B455-63BD0B181679}" sibTransId="{A34E6185-D32D-4869-BC7C-464B11153CD3}"/>
    <dgm:cxn modelId="{44290D2B-7035-DE4B-95BA-41FE4037ED35}" type="presOf" srcId="{412A9107-7206-4DB8-A996-FE4C6A0ABF06}" destId="{C4F91E63-60A4-42FB-BA2D-987E14A3D438}" srcOrd="0" destOrd="0" presId="urn:microsoft.com/office/officeart/2018/2/layout/IconLabelList"/>
    <dgm:cxn modelId="{F3E5103B-7D05-D243-B3CC-7B1387188453}" type="presOf" srcId="{E80947BB-5856-4D7F-8ABD-F0594B43C883}" destId="{8EBA8646-063D-4CF3-BF1D-5D271A7EC891}" srcOrd="0" destOrd="0" presId="urn:microsoft.com/office/officeart/2018/2/layout/IconLabelList"/>
    <dgm:cxn modelId="{91055156-36FE-394D-80F5-C880EA02D602}" type="presOf" srcId="{530D4723-8E42-164F-B049-25AB5416E1FF}" destId="{F87B38EA-606A-4EAA-80AD-4039D34CB7BC}" srcOrd="0" destOrd="0" presId="urn:microsoft.com/office/officeart/2018/2/layout/IconLabelList"/>
    <dgm:cxn modelId="{9CDDE462-70B1-5B4D-B0C3-D3B8B7BC6EE8}" srcId="{412A9107-7206-4DB8-A996-FE4C6A0ABF06}" destId="{A9EBFB01-6F25-F349-B751-B08402C857EE}" srcOrd="1" destOrd="0" parTransId="{E26B8B9A-9FC1-9B42-89DC-B1A654008670}" sibTransId="{E315F702-B6B7-554A-972D-1E9503E5A3D3}"/>
    <dgm:cxn modelId="{0A05396A-F97D-4F43-85A8-AE5ACD2CFD40}" type="presOf" srcId="{D2BA0F62-5264-B34B-A65B-0AE6C5BD4100}" destId="{F93AF7B8-E79A-4800-9698-518DD1DFABCC}" srcOrd="0" destOrd="0" presId="urn:microsoft.com/office/officeart/2018/2/layout/IconLabelList"/>
    <dgm:cxn modelId="{2CC781A9-D232-BF47-AB86-1576249309AC}" srcId="{412A9107-7206-4DB8-A996-FE4C6A0ABF06}" destId="{D2BA0F62-5264-B34B-A65B-0AE6C5BD4100}" srcOrd="3" destOrd="0" parTransId="{2DDBE082-9CE0-5647-8D13-96B8BBC2308D}" sibTransId="{3AD49A42-0EC9-0F4E-923E-2E7A8F01A490}"/>
    <dgm:cxn modelId="{86E4B9B8-D5A9-9C4C-9F3B-A2C742E471DE}" type="presOf" srcId="{A9EBFB01-6F25-F349-B751-B08402C857EE}" destId="{AE1F30B9-BB3F-4606-823E-B9F7AF5E1ECE}" srcOrd="0" destOrd="0" presId="urn:microsoft.com/office/officeart/2018/2/layout/IconLabelList"/>
    <dgm:cxn modelId="{8BDE55D9-0417-DF4D-8858-5A07BF59E573}" type="presOf" srcId="{0E2E7D3E-D473-7D43-9A42-4F11DA5F3CB4}" destId="{6C45EC63-4047-4F4A-AD4E-A629B8C3E06D}" srcOrd="0" destOrd="0" presId="urn:microsoft.com/office/officeart/2018/2/layout/IconLabelList"/>
    <dgm:cxn modelId="{335F72F4-CB8F-1642-8D55-E97613825030}" srcId="{412A9107-7206-4DB8-A996-FE4C6A0ABF06}" destId="{0E2E7D3E-D473-7D43-9A42-4F11DA5F3CB4}" srcOrd="2" destOrd="0" parTransId="{876D92CD-1599-DF4D-AFF8-98A4743EECE8}" sibTransId="{B8F3E641-FE46-2A43-9C5A-2EFDDAD8E833}"/>
    <dgm:cxn modelId="{9844A391-AB9F-AB43-9E31-22A7B6B0B2D8}" type="presParOf" srcId="{C4F91E63-60A4-42FB-BA2D-987E14A3D438}" destId="{BCB5E07D-9EA8-4AF2-ABA9-919F542F472F}" srcOrd="0" destOrd="0" presId="urn:microsoft.com/office/officeart/2018/2/layout/IconLabelList"/>
    <dgm:cxn modelId="{5F8714E7-0F26-1F41-AC40-AADE748A3B0A}" type="presParOf" srcId="{BCB5E07D-9EA8-4AF2-ABA9-919F542F472F}" destId="{0979C250-625B-4F77-ACAD-7AB8009CDB5E}" srcOrd="0" destOrd="0" presId="urn:microsoft.com/office/officeart/2018/2/layout/IconLabelList"/>
    <dgm:cxn modelId="{BC221C62-02CF-924B-B93E-887DDC3E0E08}" type="presParOf" srcId="{BCB5E07D-9EA8-4AF2-ABA9-919F542F472F}" destId="{0F4DDD3C-47E4-4C6C-88A8-08DAE96A9098}" srcOrd="1" destOrd="0" presId="urn:microsoft.com/office/officeart/2018/2/layout/IconLabelList"/>
    <dgm:cxn modelId="{5C61514E-E36A-024E-8DD2-18994368E6B3}" type="presParOf" srcId="{BCB5E07D-9EA8-4AF2-ABA9-919F542F472F}" destId="{8EBA8646-063D-4CF3-BF1D-5D271A7EC891}" srcOrd="2" destOrd="0" presId="urn:microsoft.com/office/officeart/2018/2/layout/IconLabelList"/>
    <dgm:cxn modelId="{25CCB849-4287-504E-B127-D502E67692F2}" type="presParOf" srcId="{C4F91E63-60A4-42FB-BA2D-987E14A3D438}" destId="{1DBF5965-0E87-435A-AC2D-EE0BE7778750}" srcOrd="1" destOrd="0" presId="urn:microsoft.com/office/officeart/2018/2/layout/IconLabelList"/>
    <dgm:cxn modelId="{EA58200D-CEFE-024D-A030-73E8955F9945}" type="presParOf" srcId="{C4F91E63-60A4-42FB-BA2D-987E14A3D438}" destId="{75EA643F-3433-4AE4-8028-F733F9655944}" srcOrd="2" destOrd="0" presId="urn:microsoft.com/office/officeart/2018/2/layout/IconLabelList"/>
    <dgm:cxn modelId="{4F063B10-387B-F742-9AFA-66DE5A81AB52}" type="presParOf" srcId="{75EA643F-3433-4AE4-8028-F733F9655944}" destId="{8AC87074-986C-489D-B018-83E2E7C0B959}" srcOrd="0" destOrd="0" presId="urn:microsoft.com/office/officeart/2018/2/layout/IconLabelList"/>
    <dgm:cxn modelId="{08F4E0E7-55B1-2C41-A72B-6E3549F4534F}" type="presParOf" srcId="{75EA643F-3433-4AE4-8028-F733F9655944}" destId="{F64431F6-0513-4C0B-B339-D4D00CCF8CB2}" srcOrd="1" destOrd="0" presId="urn:microsoft.com/office/officeart/2018/2/layout/IconLabelList"/>
    <dgm:cxn modelId="{F8195D55-A88F-2647-8BB7-F09164E3B745}" type="presParOf" srcId="{75EA643F-3433-4AE4-8028-F733F9655944}" destId="{AE1F30B9-BB3F-4606-823E-B9F7AF5E1ECE}" srcOrd="2" destOrd="0" presId="urn:microsoft.com/office/officeart/2018/2/layout/IconLabelList"/>
    <dgm:cxn modelId="{D717489D-C0B0-D849-8EAF-EEE702BA38CA}" type="presParOf" srcId="{C4F91E63-60A4-42FB-BA2D-987E14A3D438}" destId="{47DCC041-B374-470B-A1DF-FAEE21612B5F}" srcOrd="3" destOrd="0" presId="urn:microsoft.com/office/officeart/2018/2/layout/IconLabelList"/>
    <dgm:cxn modelId="{83D80F49-D7FD-0B47-8356-DC113D4B891F}" type="presParOf" srcId="{C4F91E63-60A4-42FB-BA2D-987E14A3D438}" destId="{102A7C5C-3FC1-4045-8D0E-C5E94D854912}" srcOrd="4" destOrd="0" presId="urn:microsoft.com/office/officeart/2018/2/layout/IconLabelList"/>
    <dgm:cxn modelId="{491BD5C5-D7A3-E745-A4DE-95323ECEAFC5}" type="presParOf" srcId="{102A7C5C-3FC1-4045-8D0E-C5E94D854912}" destId="{14B70EF7-D21C-4ED5-A5F4-9E016F8F0549}" srcOrd="0" destOrd="0" presId="urn:microsoft.com/office/officeart/2018/2/layout/IconLabelList"/>
    <dgm:cxn modelId="{8578BC91-3CAC-094D-8504-0073C4ED07A9}" type="presParOf" srcId="{102A7C5C-3FC1-4045-8D0E-C5E94D854912}" destId="{C21550B0-CD6D-4768-92F8-3ECD4DCE77D2}" srcOrd="1" destOrd="0" presId="urn:microsoft.com/office/officeart/2018/2/layout/IconLabelList"/>
    <dgm:cxn modelId="{23A50A59-2BA3-674D-8EC3-78B0E77DC86C}" type="presParOf" srcId="{102A7C5C-3FC1-4045-8D0E-C5E94D854912}" destId="{6C45EC63-4047-4F4A-AD4E-A629B8C3E06D}" srcOrd="2" destOrd="0" presId="urn:microsoft.com/office/officeart/2018/2/layout/IconLabelList"/>
    <dgm:cxn modelId="{0D34E056-2C19-4043-804D-67C7626986DC}" type="presParOf" srcId="{C4F91E63-60A4-42FB-BA2D-987E14A3D438}" destId="{354C9FED-AC2E-4422-8FDB-D5160833EC13}" srcOrd="5" destOrd="0" presId="urn:microsoft.com/office/officeart/2018/2/layout/IconLabelList"/>
    <dgm:cxn modelId="{FBEEAF85-9D52-0B40-86B6-362D496D3DC2}" type="presParOf" srcId="{C4F91E63-60A4-42FB-BA2D-987E14A3D438}" destId="{9ECFA994-02A0-4B1B-8839-27B69173B1C7}" srcOrd="6" destOrd="0" presId="urn:microsoft.com/office/officeart/2018/2/layout/IconLabelList"/>
    <dgm:cxn modelId="{B8E9AEBE-8578-3B4B-998C-B3A252B0944A}" type="presParOf" srcId="{9ECFA994-02A0-4B1B-8839-27B69173B1C7}" destId="{3AE7B7FD-6103-4796-958E-DFD954CE1644}" srcOrd="0" destOrd="0" presId="urn:microsoft.com/office/officeart/2018/2/layout/IconLabelList"/>
    <dgm:cxn modelId="{4C67B9AB-4EB2-DA47-A9A3-4A9098421768}" type="presParOf" srcId="{9ECFA994-02A0-4B1B-8839-27B69173B1C7}" destId="{45B80AFA-8655-44D7-A10D-F9229FFA8EDB}" srcOrd="1" destOrd="0" presId="urn:microsoft.com/office/officeart/2018/2/layout/IconLabelList"/>
    <dgm:cxn modelId="{5403F737-B537-B64A-A66F-742B5E45DE75}" type="presParOf" srcId="{9ECFA994-02A0-4B1B-8839-27B69173B1C7}" destId="{F93AF7B8-E79A-4800-9698-518DD1DFABCC}" srcOrd="2" destOrd="0" presId="urn:microsoft.com/office/officeart/2018/2/layout/IconLabelList"/>
    <dgm:cxn modelId="{FF67AB28-2EFE-7A44-9517-237E9DA714A8}" type="presParOf" srcId="{C4F91E63-60A4-42FB-BA2D-987E14A3D438}" destId="{CA0AD167-8C4A-40BB-965C-73604BF9A8B0}" srcOrd="7" destOrd="0" presId="urn:microsoft.com/office/officeart/2018/2/layout/IconLabelList"/>
    <dgm:cxn modelId="{19529E2E-0783-4542-A2C1-704EFA00200F}" type="presParOf" srcId="{C4F91E63-60A4-42FB-BA2D-987E14A3D438}" destId="{1CABCCC7-6C45-42CF-AB1D-6EF02AA0DA6D}" srcOrd="8" destOrd="0" presId="urn:microsoft.com/office/officeart/2018/2/layout/IconLabelList"/>
    <dgm:cxn modelId="{575CA993-628F-F14E-8801-1CFBDDAEE29E}" type="presParOf" srcId="{1CABCCC7-6C45-42CF-AB1D-6EF02AA0DA6D}" destId="{A85AAE3E-C09A-487A-9FA4-258503340DE4}" srcOrd="0" destOrd="0" presId="urn:microsoft.com/office/officeart/2018/2/layout/IconLabelList"/>
    <dgm:cxn modelId="{F77EE805-85B9-5C4B-A257-BBA21E6D08D8}" type="presParOf" srcId="{1CABCCC7-6C45-42CF-AB1D-6EF02AA0DA6D}" destId="{276E7AF5-851C-401F-9527-7668E7E4D2B5}" srcOrd="1" destOrd="0" presId="urn:microsoft.com/office/officeart/2018/2/layout/IconLabelList"/>
    <dgm:cxn modelId="{3E0D1B17-49E7-DD41-A711-EB51829F4105}" type="presParOf" srcId="{1CABCCC7-6C45-42CF-AB1D-6EF02AA0DA6D}" destId="{F87B38EA-606A-4EAA-80AD-4039D34CB7B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A60B26-2F9A-4D65-9C6D-60E2C7410A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C883E01-FA0C-4E13-9289-FCC6C7BA2E55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 urge each one of you, Distinguished Senators and esteemed decision-makers, to recognize the current mental health crisis as a public health emergency that requires our immediate attention.</a:t>
          </a:r>
        </a:p>
      </dgm:t>
    </dgm:pt>
    <dgm:pt modelId="{3211D437-5265-45AA-B4B6-4D3CF2C69362}" type="parTrans" cxnId="{8CBA7A42-F586-460B-ADB0-33D12A5BF1E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011EB-993E-422F-838D-6C55D9FCFE59}" type="sibTrans" cxnId="{8CBA7A42-F586-460B-ADB0-33D12A5BF1E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BCED1-B78B-46E6-B3F9-FD05DB23C81E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Let us work together to develop a “National Policy on Mental Health” that will not only improve access to care but also uplift the lives of millions in Nigeria.</a:t>
          </a:r>
        </a:p>
      </dgm:t>
    </dgm:pt>
    <dgm:pt modelId="{5FC6CF37-24E8-4A8C-BD9E-053173FCB1AA}" type="parTrans" cxnId="{85556A11-A23B-4081-84D2-19BCC4136C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AE5A4-94DD-481F-8E1B-8F3D0D6E23E6}" type="sibTrans" cxnId="{85556A11-A23B-4081-84D2-19BCC4136C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8DE37-162A-4611-B06A-1946364E9C51}" type="pres">
      <dgm:prSet presAssocID="{FAA60B26-2F9A-4D65-9C6D-60E2C7410A12}" presName="root" presStyleCnt="0">
        <dgm:presLayoutVars>
          <dgm:dir/>
          <dgm:resizeHandles val="exact"/>
        </dgm:presLayoutVars>
      </dgm:prSet>
      <dgm:spPr/>
    </dgm:pt>
    <dgm:pt modelId="{E2B98BEC-8CB5-4572-AEAB-4D82EBAF8E5D}" type="pres">
      <dgm:prSet presAssocID="{1C883E01-FA0C-4E13-9289-FCC6C7BA2E55}" presName="compNode" presStyleCnt="0"/>
      <dgm:spPr/>
    </dgm:pt>
    <dgm:pt modelId="{7EE76B64-877B-488A-A5B7-8EED268A2ADC}" type="pres">
      <dgm:prSet presAssocID="{1C883E01-FA0C-4E13-9289-FCC6C7BA2E55}" presName="bgRect" presStyleLbl="bgShp" presStyleIdx="0" presStyleCnt="2"/>
      <dgm:spPr>
        <a:solidFill>
          <a:schemeClr val="accent3">
            <a:lumMod val="20000"/>
            <a:lumOff val="80000"/>
          </a:schemeClr>
        </a:solidFill>
      </dgm:spPr>
    </dgm:pt>
    <dgm:pt modelId="{781021C6-D599-4360-92EE-DBE3A19A58DE}" type="pres">
      <dgm:prSet presAssocID="{1C883E01-FA0C-4E13-9289-FCC6C7BA2E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ge"/>
        </a:ext>
      </dgm:extLst>
    </dgm:pt>
    <dgm:pt modelId="{791BA4A7-B946-469F-8185-9217A579FE15}" type="pres">
      <dgm:prSet presAssocID="{1C883E01-FA0C-4E13-9289-FCC6C7BA2E55}" presName="spaceRect" presStyleCnt="0"/>
      <dgm:spPr/>
    </dgm:pt>
    <dgm:pt modelId="{0802B6A7-2A5B-4FF7-83FC-0A1EBD39A874}" type="pres">
      <dgm:prSet presAssocID="{1C883E01-FA0C-4E13-9289-FCC6C7BA2E55}" presName="parTx" presStyleLbl="revTx" presStyleIdx="0" presStyleCnt="2">
        <dgm:presLayoutVars>
          <dgm:chMax val="0"/>
          <dgm:chPref val="0"/>
        </dgm:presLayoutVars>
      </dgm:prSet>
      <dgm:spPr/>
    </dgm:pt>
    <dgm:pt modelId="{1D3A0090-B248-4667-AFDC-E5BEC8EED757}" type="pres">
      <dgm:prSet presAssocID="{94D011EB-993E-422F-838D-6C55D9FCFE59}" presName="sibTrans" presStyleCnt="0"/>
      <dgm:spPr/>
    </dgm:pt>
    <dgm:pt modelId="{8F5062E6-1273-42AA-A33F-18B1823CDD3E}" type="pres">
      <dgm:prSet presAssocID="{7B5BCED1-B78B-46E6-B3F9-FD05DB23C81E}" presName="compNode" presStyleCnt="0"/>
      <dgm:spPr/>
    </dgm:pt>
    <dgm:pt modelId="{647E57B7-F5BA-4D03-B7C2-8743550AC57B}" type="pres">
      <dgm:prSet presAssocID="{7B5BCED1-B78B-46E6-B3F9-FD05DB23C81E}" presName="bgRect" presStyleLbl="bgShp" presStyleIdx="1" presStyleCnt="2"/>
      <dgm:spPr>
        <a:solidFill>
          <a:schemeClr val="accent6">
            <a:lumMod val="20000"/>
            <a:lumOff val="80000"/>
          </a:schemeClr>
        </a:solidFill>
      </dgm:spPr>
    </dgm:pt>
    <dgm:pt modelId="{395C2BD6-0232-4315-A166-F56E137F9260}" type="pres">
      <dgm:prSet presAssocID="{7B5BCED1-B78B-46E6-B3F9-FD05DB23C81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xions"/>
        </a:ext>
      </dgm:extLst>
    </dgm:pt>
    <dgm:pt modelId="{432830D2-2F67-4E4B-9AF6-63C7879B0B84}" type="pres">
      <dgm:prSet presAssocID="{7B5BCED1-B78B-46E6-B3F9-FD05DB23C81E}" presName="spaceRect" presStyleCnt="0"/>
      <dgm:spPr/>
    </dgm:pt>
    <dgm:pt modelId="{C9BCE14A-01EB-4ECF-AFFC-2D5A7E0373EB}" type="pres">
      <dgm:prSet presAssocID="{7B5BCED1-B78B-46E6-B3F9-FD05DB23C81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5556A11-A23B-4081-84D2-19BCC4136C74}" srcId="{FAA60B26-2F9A-4D65-9C6D-60E2C7410A12}" destId="{7B5BCED1-B78B-46E6-B3F9-FD05DB23C81E}" srcOrd="1" destOrd="0" parTransId="{5FC6CF37-24E8-4A8C-BD9E-053173FCB1AA}" sibTransId="{E99AE5A4-94DD-481F-8E1B-8F3D0D6E23E6}"/>
    <dgm:cxn modelId="{8CBA7A42-F586-460B-ADB0-33D12A5BF1EB}" srcId="{FAA60B26-2F9A-4D65-9C6D-60E2C7410A12}" destId="{1C883E01-FA0C-4E13-9289-FCC6C7BA2E55}" srcOrd="0" destOrd="0" parTransId="{3211D437-5265-45AA-B4B6-4D3CF2C69362}" sibTransId="{94D011EB-993E-422F-838D-6C55D9FCFE59}"/>
    <dgm:cxn modelId="{CBC0884C-B027-47E5-97D4-BB30BF58999F}" type="presOf" srcId="{7B5BCED1-B78B-46E6-B3F9-FD05DB23C81E}" destId="{C9BCE14A-01EB-4ECF-AFFC-2D5A7E0373EB}" srcOrd="0" destOrd="0" presId="urn:microsoft.com/office/officeart/2018/2/layout/IconVerticalSolidList"/>
    <dgm:cxn modelId="{F7B61684-8235-436B-B6F1-F5CEE9424C49}" type="presOf" srcId="{1C883E01-FA0C-4E13-9289-FCC6C7BA2E55}" destId="{0802B6A7-2A5B-4FF7-83FC-0A1EBD39A874}" srcOrd="0" destOrd="0" presId="urn:microsoft.com/office/officeart/2018/2/layout/IconVerticalSolidList"/>
    <dgm:cxn modelId="{58A4A5FC-3CC4-4115-B3C3-41522B2B1E78}" type="presOf" srcId="{FAA60B26-2F9A-4D65-9C6D-60E2C7410A12}" destId="{2C58DE37-162A-4611-B06A-1946364E9C51}" srcOrd="0" destOrd="0" presId="urn:microsoft.com/office/officeart/2018/2/layout/IconVerticalSolidList"/>
    <dgm:cxn modelId="{B95629E1-71AB-4328-8245-AB18E49DF296}" type="presParOf" srcId="{2C58DE37-162A-4611-B06A-1946364E9C51}" destId="{E2B98BEC-8CB5-4572-AEAB-4D82EBAF8E5D}" srcOrd="0" destOrd="0" presId="urn:microsoft.com/office/officeart/2018/2/layout/IconVerticalSolidList"/>
    <dgm:cxn modelId="{EBE8FDB9-3C2C-4E5C-9510-CFE9AEE4499B}" type="presParOf" srcId="{E2B98BEC-8CB5-4572-AEAB-4D82EBAF8E5D}" destId="{7EE76B64-877B-488A-A5B7-8EED268A2ADC}" srcOrd="0" destOrd="0" presId="urn:microsoft.com/office/officeart/2018/2/layout/IconVerticalSolidList"/>
    <dgm:cxn modelId="{30CCA843-2C0C-4EE3-8426-5AECF468D12F}" type="presParOf" srcId="{E2B98BEC-8CB5-4572-AEAB-4D82EBAF8E5D}" destId="{781021C6-D599-4360-92EE-DBE3A19A58DE}" srcOrd="1" destOrd="0" presId="urn:microsoft.com/office/officeart/2018/2/layout/IconVerticalSolidList"/>
    <dgm:cxn modelId="{D1E7AF04-B5B9-4B90-A686-D10C3DECAF81}" type="presParOf" srcId="{E2B98BEC-8CB5-4572-AEAB-4D82EBAF8E5D}" destId="{791BA4A7-B946-469F-8185-9217A579FE15}" srcOrd="2" destOrd="0" presId="urn:microsoft.com/office/officeart/2018/2/layout/IconVerticalSolidList"/>
    <dgm:cxn modelId="{EB9B3333-25D8-4036-AEBF-9F20C58409DF}" type="presParOf" srcId="{E2B98BEC-8CB5-4572-AEAB-4D82EBAF8E5D}" destId="{0802B6A7-2A5B-4FF7-83FC-0A1EBD39A874}" srcOrd="3" destOrd="0" presId="urn:microsoft.com/office/officeart/2018/2/layout/IconVerticalSolidList"/>
    <dgm:cxn modelId="{C20ED41C-4C1F-42B5-9120-C6CBAC420990}" type="presParOf" srcId="{2C58DE37-162A-4611-B06A-1946364E9C51}" destId="{1D3A0090-B248-4667-AFDC-E5BEC8EED757}" srcOrd="1" destOrd="0" presId="urn:microsoft.com/office/officeart/2018/2/layout/IconVerticalSolidList"/>
    <dgm:cxn modelId="{4482A82D-94AB-4F8F-A3E3-06659B2A8E3C}" type="presParOf" srcId="{2C58DE37-162A-4611-B06A-1946364E9C51}" destId="{8F5062E6-1273-42AA-A33F-18B1823CDD3E}" srcOrd="2" destOrd="0" presId="urn:microsoft.com/office/officeart/2018/2/layout/IconVerticalSolidList"/>
    <dgm:cxn modelId="{0F1F992C-E908-4B50-B05D-42F0A6E15D6D}" type="presParOf" srcId="{8F5062E6-1273-42AA-A33F-18B1823CDD3E}" destId="{647E57B7-F5BA-4D03-B7C2-8743550AC57B}" srcOrd="0" destOrd="0" presId="urn:microsoft.com/office/officeart/2018/2/layout/IconVerticalSolidList"/>
    <dgm:cxn modelId="{5348E41D-13BF-4ED9-BA6D-DC52EF4E3B5C}" type="presParOf" srcId="{8F5062E6-1273-42AA-A33F-18B1823CDD3E}" destId="{395C2BD6-0232-4315-A166-F56E137F9260}" srcOrd="1" destOrd="0" presId="urn:microsoft.com/office/officeart/2018/2/layout/IconVerticalSolidList"/>
    <dgm:cxn modelId="{00451722-9327-4302-9FCC-A10E299EB1C8}" type="presParOf" srcId="{8F5062E6-1273-42AA-A33F-18B1823CDD3E}" destId="{432830D2-2F67-4E4B-9AF6-63C7879B0B84}" srcOrd="2" destOrd="0" presId="urn:microsoft.com/office/officeart/2018/2/layout/IconVerticalSolidList"/>
    <dgm:cxn modelId="{57E879FA-F0FE-427D-AEF6-8D36722C395B}" type="presParOf" srcId="{8F5062E6-1273-42AA-A33F-18B1823CDD3E}" destId="{C9BCE14A-01EB-4ECF-AFFC-2D5A7E0373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56F0A-67B8-47BD-AAAB-330297B8553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4595B-E2E3-474F-90BA-3FAF1A600B2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C95B7-8818-4610-BF8B-52DA41BDF438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In Nigeria, 40 million people representing 20% of our population suffer from mental health issues, including depression, anxiety, and substance abuse.</a:t>
          </a:r>
          <a:endParaRPr lang="en-US" sz="2100" kern="1200" dirty="0"/>
        </a:p>
      </dsp:txBody>
      <dsp:txXfrm>
        <a:off x="1435590" y="531"/>
        <a:ext cx="9080009" cy="1242935"/>
      </dsp:txXfrm>
    </dsp:sp>
    <dsp:sp modelId="{6A334D32-6D0A-4527-BD54-A93B5BE01C4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A0979-06CE-499A-8F38-2C4B4679299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1B986-8A8F-426B-B3E8-11F97973EF1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This staggering number is exacerbated by the shocking reality that mental health receives only 0.5% of the national health budget.</a:t>
          </a:r>
          <a:endParaRPr lang="en-US" sz="2100" kern="1200" dirty="0"/>
        </a:p>
      </dsp:txBody>
      <dsp:txXfrm>
        <a:off x="1435590" y="1554201"/>
        <a:ext cx="9080009" cy="1242935"/>
      </dsp:txXfrm>
    </dsp:sp>
    <dsp:sp modelId="{F718EFED-37B6-496C-8D90-EDA0CF6BAD09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6BEF0-B233-4770-BEA1-36DF7107785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BD270-7344-4737-AF28-D32FD3BCD7F9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We have approximately 250 psychiatrists to serve a population exceeding 200 million creating a severe lack of access to care.</a:t>
          </a:r>
          <a:endParaRPr lang="en-US" sz="2100" kern="1200" dirty="0"/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91F1B-0F70-644D-BCBD-77F0D22D9EB8}">
      <dsp:nvSpPr>
        <dsp:cNvPr id="0" name=""/>
        <dsp:cNvSpPr/>
      </dsp:nvSpPr>
      <dsp:spPr>
        <a:xfrm>
          <a:off x="4906438" y="868487"/>
          <a:ext cx="66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523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3221" y="910712"/>
        <a:ext cx="34956" cy="6991"/>
      </dsp:txXfrm>
    </dsp:sp>
    <dsp:sp modelId="{7200DE0A-3AF6-B64D-BBF0-D0210954D4EF}">
      <dsp:nvSpPr>
        <dsp:cNvPr id="0" name=""/>
        <dsp:cNvSpPr/>
      </dsp:nvSpPr>
      <dsp:spPr>
        <a:xfrm>
          <a:off x="1868572" y="2308"/>
          <a:ext cx="3039665" cy="18237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46" tIns="156345" rIns="148946" bIns="1563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Public Health Emergency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Mental health conditions significantly impact individuals’ quality of life, worsening the public health crisis.</a:t>
          </a:r>
        </a:p>
      </dsp:txBody>
      <dsp:txXfrm>
        <a:off x="1868572" y="2308"/>
        <a:ext cx="3039665" cy="1823799"/>
      </dsp:txXfrm>
    </dsp:sp>
    <dsp:sp modelId="{6FB8DF3D-5A4C-6646-B30D-1221954C1AD1}">
      <dsp:nvSpPr>
        <dsp:cNvPr id="0" name=""/>
        <dsp:cNvSpPr/>
      </dsp:nvSpPr>
      <dsp:spPr>
        <a:xfrm>
          <a:off x="5257800" y="1824307"/>
          <a:ext cx="1869394" cy="670831"/>
        </a:xfrm>
        <a:custGeom>
          <a:avLst/>
          <a:gdLst/>
          <a:ahLst/>
          <a:cxnLst/>
          <a:rect l="0" t="0" r="0" b="0"/>
          <a:pathLst>
            <a:path>
              <a:moveTo>
                <a:pt x="1869394" y="0"/>
              </a:moveTo>
              <a:lnTo>
                <a:pt x="1869394" y="352515"/>
              </a:lnTo>
              <a:lnTo>
                <a:pt x="0" y="352515"/>
              </a:lnTo>
              <a:lnTo>
                <a:pt x="0" y="670831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2580" y="2156227"/>
        <a:ext cx="99832" cy="6991"/>
      </dsp:txXfrm>
    </dsp:sp>
    <dsp:sp modelId="{121E4A26-2424-BB4F-AFD5-7AC02BEC86F3}">
      <dsp:nvSpPr>
        <dsp:cNvPr id="0" name=""/>
        <dsp:cNvSpPr/>
      </dsp:nvSpPr>
      <dsp:spPr>
        <a:xfrm>
          <a:off x="5607361" y="2308"/>
          <a:ext cx="3039665" cy="1823799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46" tIns="156345" rIns="148946" bIns="1563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Economic Implications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Untreated mental health issues lead to reduced workforce productivity and increased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healthcare costs, hindering national development</a:t>
          </a:r>
        </a:p>
      </dsp:txBody>
      <dsp:txXfrm>
        <a:off x="5607361" y="2308"/>
        <a:ext cx="3039665" cy="1823799"/>
      </dsp:txXfrm>
    </dsp:sp>
    <dsp:sp modelId="{536BA3BE-7A4E-244A-825D-E414A3301A8E}">
      <dsp:nvSpPr>
        <dsp:cNvPr id="0" name=""/>
        <dsp:cNvSpPr/>
      </dsp:nvSpPr>
      <dsp:spPr>
        <a:xfrm>
          <a:off x="3737967" y="2527538"/>
          <a:ext cx="3039665" cy="1823799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46" tIns="156345" rIns="148946" bIns="1563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International Obligations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As a signatory to international treaties, including the WHO’s Comprehensive Mental Health Action Plan, Nigeria is obligated to enhance our mental health services.</a:t>
          </a:r>
        </a:p>
      </dsp:txBody>
      <dsp:txXfrm>
        <a:off x="3737967" y="2527538"/>
        <a:ext cx="3039665" cy="1823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9F950-33FB-4941-AA92-7552D07E0AD9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B2F31-DA87-5B40-A53E-7C2B198296B0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1. Lack of National Policy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Absence of a coordinated national policy fosters neglect and leads to widespread untreated mental illness.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263640" cy="1376171"/>
      </dsp:txXfrm>
    </dsp:sp>
    <dsp:sp modelId="{14BAE296-3F3D-694D-B224-57A93F010CD2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20581-80B6-1D4A-A255-A51BFD9C3317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Inadequate Funding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Current funding is insufficient to meet the needs of the population, with only 3-4% of health funding allocated to mental health services.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76171"/>
        <a:ext cx="6263640" cy="1376171"/>
      </dsp:txXfrm>
    </dsp:sp>
    <dsp:sp modelId="{F62843DF-2665-B14B-807C-91967FBCE7D1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00F85-AD5B-2744-989C-44074EF5EC90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3. Stigma and Misunderstanding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Stigmatization of mental illness dissuades individuals from seeking help and results in social exclusion.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52343"/>
        <a:ext cx="6263640" cy="1376171"/>
      </dsp:txXfrm>
    </dsp:sp>
    <dsp:sp modelId="{716F0A5C-7A4B-7F4D-832D-5E99664550C4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5E459-6E52-CF43-8336-EF6737F883F2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fr-FR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Lack of Integration into Primary Healthcare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Failure to incorporate mental health into primary healthcare denies early diagnosis and treatment.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28515"/>
        <a:ext cx="6263640" cy="1376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9C250-625B-4F77-ACAD-7AB8009CDB5E}">
      <dsp:nvSpPr>
        <dsp:cNvPr id="0" name=""/>
        <dsp:cNvSpPr/>
      </dsp:nvSpPr>
      <dsp:spPr>
        <a:xfrm>
          <a:off x="1347568" y="257722"/>
          <a:ext cx="715078" cy="715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A8646-063D-4CF3-BF1D-5D271A7EC891}">
      <dsp:nvSpPr>
        <dsp:cNvPr id="0" name=""/>
        <dsp:cNvSpPr/>
      </dsp:nvSpPr>
      <dsp:spPr>
        <a:xfrm>
          <a:off x="910576" y="1330600"/>
          <a:ext cx="1589062" cy="131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Establish a Multi-</a:t>
          </a:r>
          <a:r>
            <a:rPr lang="fr-FR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Sectoral</a:t>
          </a:r>
          <a:r>
            <a:rPr lang="fr-F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Committee
Create a committee with government officials, mental health professionals, and civil
society representatives to develop and implement national policy.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576" y="1330600"/>
        <a:ext cx="1589062" cy="1310976"/>
      </dsp:txXfrm>
    </dsp:sp>
    <dsp:sp modelId="{8AC87074-986C-489D-B018-83E2E7C0B959}">
      <dsp:nvSpPr>
        <dsp:cNvPr id="0" name=""/>
        <dsp:cNvSpPr/>
      </dsp:nvSpPr>
      <dsp:spPr>
        <a:xfrm>
          <a:off x="3214716" y="257722"/>
          <a:ext cx="715078" cy="715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F30B9-BB3F-4606-823E-B9F7AF5E1ECE}">
      <dsp:nvSpPr>
        <dsp:cNvPr id="0" name=""/>
        <dsp:cNvSpPr/>
      </dsp:nvSpPr>
      <dsp:spPr>
        <a:xfrm>
          <a:off x="2863105" y="1566431"/>
          <a:ext cx="1589062" cy="131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2. Increase Funding for Mental Health
Advocate for at least 5% of the national health budget to be allocated to mental health
services.</a:t>
          </a:r>
        </a:p>
      </dsp:txBody>
      <dsp:txXfrm>
        <a:off x="2863105" y="1566431"/>
        <a:ext cx="1589062" cy="1310976"/>
      </dsp:txXfrm>
    </dsp:sp>
    <dsp:sp modelId="{14B70EF7-D21C-4ED5-A5F4-9E016F8F0549}">
      <dsp:nvSpPr>
        <dsp:cNvPr id="0" name=""/>
        <dsp:cNvSpPr/>
      </dsp:nvSpPr>
      <dsp:spPr>
        <a:xfrm>
          <a:off x="5081865" y="257722"/>
          <a:ext cx="715078" cy="715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5EC63-4047-4F4A-AD4E-A629B8C3E06D}">
      <dsp:nvSpPr>
        <dsp:cNvPr id="0" name=""/>
        <dsp:cNvSpPr/>
      </dsp:nvSpPr>
      <dsp:spPr>
        <a:xfrm>
          <a:off x="4644873" y="1330600"/>
          <a:ext cx="1589062" cy="131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3. Integrate Mental Health into Primary Healthcare
Train primary healthcare providers to identify and manage mental health issues, ensuring
they become a routine component of care.</a:t>
          </a:r>
        </a:p>
      </dsp:txBody>
      <dsp:txXfrm>
        <a:off x="4644873" y="1330600"/>
        <a:ext cx="1589062" cy="1310976"/>
      </dsp:txXfrm>
    </dsp:sp>
    <dsp:sp modelId="{3AE7B7FD-6103-4796-958E-DFD954CE1644}">
      <dsp:nvSpPr>
        <dsp:cNvPr id="0" name=""/>
        <dsp:cNvSpPr/>
      </dsp:nvSpPr>
      <dsp:spPr>
        <a:xfrm>
          <a:off x="2105193" y="3038842"/>
          <a:ext cx="715078" cy="715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AF7B8-E79A-4800-9698-518DD1DFABCC}">
      <dsp:nvSpPr>
        <dsp:cNvPr id="0" name=""/>
        <dsp:cNvSpPr/>
      </dsp:nvSpPr>
      <dsp:spPr>
        <a:xfrm>
          <a:off x="1668201" y="4111720"/>
          <a:ext cx="1589062" cy="131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Promote Mental Health Awareness Campaigns
Invest in public education campaigns to reduce stigma and promote understanding,
encouraging individuals to seek help early.</a:t>
          </a:r>
        </a:p>
      </dsp:txBody>
      <dsp:txXfrm>
        <a:off x="1668201" y="4111720"/>
        <a:ext cx="1589062" cy="1310976"/>
      </dsp:txXfrm>
    </dsp:sp>
    <dsp:sp modelId="{A85AAE3E-C09A-487A-9FA4-258503340DE4}">
      <dsp:nvSpPr>
        <dsp:cNvPr id="0" name=""/>
        <dsp:cNvSpPr/>
      </dsp:nvSpPr>
      <dsp:spPr>
        <a:xfrm>
          <a:off x="4148291" y="3038842"/>
          <a:ext cx="715078" cy="7150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B38EA-606A-4EAA-80AD-4039D34CB7BC}">
      <dsp:nvSpPr>
        <dsp:cNvPr id="0" name=""/>
        <dsp:cNvSpPr/>
      </dsp:nvSpPr>
      <dsp:spPr>
        <a:xfrm>
          <a:off x="3535350" y="4111720"/>
          <a:ext cx="1940960" cy="131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Collaboration with NGOs
- Partner with local and international NGOs to establish community-based mental health programs that enhance nationalefforts.</a:t>
          </a:r>
        </a:p>
      </dsp:txBody>
      <dsp:txXfrm>
        <a:off x="3535350" y="4111720"/>
        <a:ext cx="1940960" cy="13109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76B64-877B-488A-A5B7-8EED268A2ADC}">
      <dsp:nvSpPr>
        <dsp:cNvPr id="0" name=""/>
        <dsp:cNvSpPr/>
      </dsp:nvSpPr>
      <dsp:spPr>
        <a:xfrm>
          <a:off x="0" y="908268"/>
          <a:ext cx="6245265" cy="167680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021C6-D599-4360-92EE-DBE3A19A58DE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2B6A7-2A5B-4FF7-83FC-0A1EBD39A874}">
      <dsp:nvSpPr>
        <dsp:cNvPr id="0" name=""/>
        <dsp:cNvSpPr/>
      </dsp:nvSpPr>
      <dsp:spPr>
        <a:xfrm>
          <a:off x="1936708" y="908268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urge each one of you, Distinguished Senators and esteemed decision-makers, to recognize the current mental health crisis as a public health emergency that requires our immediate attention.</a:t>
          </a:r>
        </a:p>
      </dsp:txBody>
      <dsp:txXfrm>
        <a:off x="1936708" y="908268"/>
        <a:ext cx="4308556" cy="1676804"/>
      </dsp:txXfrm>
    </dsp:sp>
    <dsp:sp modelId="{647E57B7-F5BA-4D03-B7C2-8743550AC57B}">
      <dsp:nvSpPr>
        <dsp:cNvPr id="0" name=""/>
        <dsp:cNvSpPr/>
      </dsp:nvSpPr>
      <dsp:spPr>
        <a:xfrm>
          <a:off x="0" y="3004274"/>
          <a:ext cx="6245265" cy="167680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C2BD6-0232-4315-A166-F56E137F9260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CE14A-01EB-4ECF-AFFC-2D5A7E0373EB}">
      <dsp:nvSpPr>
        <dsp:cNvPr id="0" name=""/>
        <dsp:cNvSpPr/>
      </dsp:nvSpPr>
      <dsp:spPr>
        <a:xfrm>
          <a:off x="1936708" y="3004274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Let us work together to develop a “National Policy on Mental Health” that will not only improve access to care but also uplift the lives of millions in Nigeria.</a:t>
          </a:r>
        </a:p>
      </dsp:txBody>
      <dsp:txXfrm>
        <a:off x="1936708" y="3004274"/>
        <a:ext cx="4308556" cy="167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2191-0952-F246-A5EF-E8BC49FB78D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C8E9D-3556-AC42-907A-006F84A0BC52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49731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C8E9D-3556-AC42-907A-006F84A0BC52}" type="slidenum">
              <a:rPr lang="fr-GB" smtClean="0"/>
              <a:t>6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112402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BB00F-C8E4-13A4-44A9-5184DC31A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03CEC1-1C5F-C595-E134-669B2C5F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DC91A2-1A2C-F137-DED3-6E98D8C1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ECC132-442A-9E61-100E-7B51E7BF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7E740-ECDB-E70C-5832-6AE69DEE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75828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BF6D3-2ABC-640C-1FC8-45B957B7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F23B1F-4E7D-096A-1E04-FBAC7AA8F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6865A6-6B9F-BF91-CBB3-81F843F1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649A86-C891-72B7-4D89-B17AC692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358220-2FF4-783B-8228-DE30C308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162760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C6CF28-91EA-3D45-6769-E06E4C077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0D0A7D-8835-6D4F-A164-1FAE7F388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50C10D-DEFA-C035-B0BF-3BCF312D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2F2F9E-DC5B-14A5-BBEE-96EBF7B7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1276E6-470F-2530-8C4E-7D2F4EA1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125450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1D396-22C9-F9E5-26D3-4CEE5862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007322-98B0-D02D-73AB-656FC987C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349047-42BF-0DBF-5DF3-243ADC57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93591E-B006-A7E4-10DC-F3C11A6A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45AC-6A4B-6DC0-1B6A-F06AC498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319622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C6CB3-CA62-F658-BB55-91C5532B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2EFFA-18B5-DF6B-FE22-5761DAF59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6EFB7B-0FAA-4ED8-0725-8B43E1F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12C54-AE52-4227-6F97-59EB42DC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9417C9-189F-0A7D-A1EF-4886DC4E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271955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ED042-BED4-C91E-62B0-B216B230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ECE55-C05B-F53A-CD2B-A77F67F34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E5D8D5-1987-05DE-8E49-EB2C5131A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846102-1684-4C79-2FF3-2827823F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585650-35CB-5A3A-E78D-C21EFA2A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7E7F47-005A-1E67-64FF-B12B646B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274633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9092C-E25E-07C5-5816-89EC7865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7A40E9-A523-09B3-F447-F1971726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C9D6F0-76B2-6CED-6DC9-FA4520D5B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C76C9B-9C34-54AA-A78E-84F8F353D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99A790-6FB4-A91D-8A5F-33849EA30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5CB201-51F3-3C4C-48DD-291CC6A00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C8EE21-FF60-16A4-E782-E6802A4F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B8C481-3282-F8F8-643D-0C817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35274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AFBA39-22C2-E6B0-70D2-F4F83395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893D0D-CF66-139C-68F7-F6763DE5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4F3F64-275E-6AF6-8302-5C0304A0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AA071B-41D3-6B46-6CFE-671286E0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405185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A5D938-8919-EF7A-6C92-213F1731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FBAD14-6986-429A-10DB-7CD87044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5DC512-A5E7-C6F5-918E-0D70C119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103528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994-E2E3-CD56-6AE3-BE28EE52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F772C-D8DC-9DF5-69F9-2553EDFD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D72F24-72BB-A8C9-45F9-AD846255D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57318C-4E53-4B85-CBE4-29084578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0E6419-0724-696F-6B64-BC21A068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C314D8-3BBC-0854-1680-FA15CE98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346236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16CE8-EB48-DE98-4D3E-DD9D7879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4526BD-8286-9A41-D87B-86AD7EE98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3F1998-86D3-3F99-4D53-41A67F91A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4DE207-A96F-5751-29FD-AAE457B7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B0FD2C-778B-BBE6-CD6C-F0D5454B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986119-67DF-F227-5EE1-76DD01AF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110228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FF63DB-D845-CFA1-05B5-652DE2AF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24A74B-9422-7DD6-EB3B-2068C2A3F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E04461-A465-8038-27E8-538758B86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34A64F-B485-F749-8C44-B40CC500FEF1}" type="datetimeFigureOut">
              <a:rPr lang="fr-GB" smtClean="0"/>
              <a:t>27/04/2025</a:t>
            </a:fld>
            <a:endParaRPr lang="fr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3F08C6-A204-535F-DCBE-B25549B86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B2C448-F870-3AE7-FC6F-EDB7CB6A8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B4CCE2-991D-0041-A8A0-8983F8C1291D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147493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Plus de 100 images de Nigéria et de Nigeria - Pixabay">
            <a:extLst>
              <a:ext uri="{FF2B5EF4-FFF2-40B4-BE49-F238E27FC236}">
                <a16:creationId xmlns:a16="http://schemas.microsoft.com/office/drawing/2014/main" id="{53A99171-4CA0-3D8C-2FDD-3A6D91A3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7" b="22797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Carbon Brief Profile: Nigeria">
            <a:extLst>
              <a:ext uri="{FF2B5EF4-FFF2-40B4-BE49-F238E27FC236}">
                <a16:creationId xmlns:a16="http://schemas.microsoft.com/office/drawing/2014/main" id="{BE25E0C4-8A0F-82B0-06D9-D65299D4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7" r="1" b="2565"/>
          <a:stretch/>
        </p:blipFill>
        <p:spPr bwMode="auto">
          <a:xfrm>
            <a:off x="4547936" y="3681401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D93F81-4E5A-CCE9-761D-52E643383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95575"/>
            <a:ext cx="7104530" cy="2387600"/>
          </a:xfrm>
        </p:spPr>
        <p:txBody>
          <a:bodyPr>
            <a:normAutofit/>
          </a:bodyPr>
          <a:lstStyle/>
          <a:p>
            <a:pPr algn="l"/>
            <a:r>
              <a:rPr lang="fr-FR" sz="3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Advocating for a National Policy on Mental Health in Nigeria</a:t>
            </a:r>
            <a:br>
              <a:rPr lang="fr-FR" sz="3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  <a:endParaRPr lang="fr-GB" sz="3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D01389-711E-B525-DD91-3B30004F9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fr-FR" sz="2000">
                <a:solidFill>
                  <a:schemeClr val="bg1"/>
                </a:solidFill>
              </a:rPr>
              <a:t>Emmanuel Dumale Opde</a:t>
            </a:r>
            <a:endParaRPr lang="fr-GB" sz="2000">
              <a:solidFill>
                <a:schemeClr val="bg1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9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onférencier">
            <a:extLst>
              <a:ext uri="{FF2B5EF4-FFF2-40B4-BE49-F238E27FC236}">
                <a16:creationId xmlns:a16="http://schemas.microsoft.com/office/drawing/2014/main" id="{4B4D1E2C-E8C0-6EC6-A376-84060C5B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A4A1BB-DC65-87E1-F86E-D14B5686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</a:t>
            </a:r>
            <a:b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76D4AA-42B1-4691-94C0-FBA129EC6518}"/>
              </a:ext>
            </a:extLst>
          </p:cNvPr>
          <p:cNvSpPr txBox="1"/>
          <p:nvPr/>
        </p:nvSpPr>
        <p:spPr>
          <a:xfrm>
            <a:off x="5759354" y="2798064"/>
            <a:ext cx="5461095" cy="3417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Good evening distinguished Senators, Representative of the Ministry of Health, decision-makers, colleagues, and other advocates for health reform in Nigeria here present.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Today, I stand before you to address an urgent crisis that demands our immediate action; the neglect of mental health in our great country Nigeria.</a:t>
            </a:r>
          </a:p>
        </p:txBody>
      </p:sp>
    </p:spTree>
    <p:extLst>
      <p:ext uri="{BB962C8B-B14F-4D97-AF65-F5344CB8AC3E}">
        <p14:creationId xmlns:p14="http://schemas.microsoft.com/office/powerpoint/2010/main" val="215394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Une image contenant Caractère coloré, vert, art&#10;&#10;Description générée automatiquement">
            <a:extLst>
              <a:ext uri="{FF2B5EF4-FFF2-40B4-BE49-F238E27FC236}">
                <a16:creationId xmlns:a16="http://schemas.microsoft.com/office/drawing/2014/main" id="{743D530F-2A3C-3254-E55D-2D96B749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AABB02-4520-B41A-41D8-6AB81C94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Current State of Mental Health in Nigeria</a:t>
            </a:r>
          </a:p>
        </p:txBody>
      </p:sp>
      <p:graphicFrame>
        <p:nvGraphicFramePr>
          <p:cNvPr id="23" name="ZoneTexte 4">
            <a:extLst>
              <a:ext uri="{FF2B5EF4-FFF2-40B4-BE49-F238E27FC236}">
                <a16:creationId xmlns:a16="http://schemas.microsoft.com/office/drawing/2014/main" id="{A41FD6D6-F17C-86A4-E963-4A81EC5CC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958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36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F4253-E056-C239-6051-69B152207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Une image contenant Symétrie, noir et blanc, blanc, monochrome&#10;&#10;Description générée automatiquement">
            <a:extLst>
              <a:ext uri="{FF2B5EF4-FFF2-40B4-BE49-F238E27FC236}">
                <a16:creationId xmlns:a16="http://schemas.microsoft.com/office/drawing/2014/main" id="{9AF1E430-3D87-F16D-EF73-B0E6A5D659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3DB17C-A296-B267-D367-4CECAA8B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is this Significant?</a:t>
            </a:r>
          </a:p>
        </p:txBody>
      </p:sp>
      <p:graphicFrame>
        <p:nvGraphicFramePr>
          <p:cNvPr id="16" name="ZoneTexte 4">
            <a:extLst>
              <a:ext uri="{FF2B5EF4-FFF2-40B4-BE49-F238E27FC236}">
                <a16:creationId xmlns:a16="http://schemas.microsoft.com/office/drawing/2014/main" id="{8CCB4BA1-CE64-18FE-8234-D9AD72A86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2562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5929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6C7258-8274-2C25-C92E-CE2C6ACA7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Issues Contributing to the Crisis</a:t>
            </a:r>
          </a:p>
        </p:txBody>
      </p:sp>
      <p:graphicFrame>
        <p:nvGraphicFramePr>
          <p:cNvPr id="7" name="ZoneTexte 4">
            <a:extLst>
              <a:ext uri="{FF2B5EF4-FFF2-40B4-BE49-F238E27FC236}">
                <a16:creationId xmlns:a16="http://schemas.microsoft.com/office/drawing/2014/main" id="{0F01C05E-0A66-5FA9-EBB0-C35B77382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8179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63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766C05-2FC6-803A-9FA0-2047DD45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kern="1200">
                <a:latin typeface="+mj-lt"/>
                <a:ea typeface="+mj-ea"/>
                <a:cs typeface="+mj-cs"/>
              </a:rPr>
              <a:t>Proposed Solutions</a:t>
            </a:r>
          </a:p>
        </p:txBody>
      </p:sp>
      <p:graphicFrame>
        <p:nvGraphicFramePr>
          <p:cNvPr id="17" name="ZoneTexte 10">
            <a:extLst>
              <a:ext uri="{FF2B5EF4-FFF2-40B4-BE49-F238E27FC236}">
                <a16:creationId xmlns:a16="http://schemas.microsoft.com/office/drawing/2014/main" id="{C75E8A31-3F23-4176-5F79-2BF0D8749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827387"/>
              </p:ext>
            </p:extLst>
          </p:nvPr>
        </p:nvGraphicFramePr>
        <p:xfrm>
          <a:off x="4212336" y="620391"/>
          <a:ext cx="7144512" cy="568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840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2993BB-0053-6C80-95C8-6A32F6B2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Call to Action!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ZoneTexte 14">
            <a:extLst>
              <a:ext uri="{FF2B5EF4-FFF2-40B4-BE49-F238E27FC236}">
                <a16:creationId xmlns:a16="http://schemas.microsoft.com/office/drawing/2014/main" id="{B8396486-78BB-BE28-432F-33C74091D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4943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70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2" name="Rectangle 413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2851FE-9EA8-C4B1-C295-CE77FBB5D5CF}"/>
              </a:ext>
            </a:extLst>
          </p:cNvPr>
          <p:cNvSpPr txBox="1"/>
          <p:nvPr/>
        </p:nvSpPr>
        <p:spPr>
          <a:xfrm>
            <a:off x="457200" y="1995125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Conclusion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Together, we can create a healthier Nigeria where mental health services are prioritized and accessible to all.</a:t>
            </a:r>
          </a:p>
        </p:txBody>
      </p:sp>
      <p:sp>
        <p:nvSpPr>
          <p:cNvPr id="4134" name="Rectangle 413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6" name="Rectangle 413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38" name="Rectangle 413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40" name="Rectangle 413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Together Mental Health added a... - Together Mental Health">
            <a:extLst>
              <a:ext uri="{FF2B5EF4-FFF2-40B4-BE49-F238E27FC236}">
                <a16:creationId xmlns:a16="http://schemas.microsoft.com/office/drawing/2014/main" id="{AA56A6EB-75E3-2BCC-4497-FEFDBBE6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2" b="2"/>
          <a:stretch/>
        </p:blipFill>
        <p:spPr bwMode="auto">
          <a:xfrm>
            <a:off x="7075967" y="1359684"/>
            <a:ext cx="4170530" cy="417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ABCB87-EFDD-97A5-FCF2-4BAB29AAED55}"/>
              </a:ext>
            </a:extLst>
          </p:cNvPr>
          <p:cNvSpPr txBox="1"/>
          <p:nvPr/>
        </p:nvSpPr>
        <p:spPr>
          <a:xfrm>
            <a:off x="2575835" y="6056817"/>
            <a:ext cx="6113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GB" dirty="0"/>
              <a:t>I invite you to join me in this essential advocacy effort</a:t>
            </a:r>
          </a:p>
        </p:txBody>
      </p:sp>
    </p:spTree>
    <p:extLst>
      <p:ext uri="{BB962C8B-B14F-4D97-AF65-F5344CB8AC3E}">
        <p14:creationId xmlns:p14="http://schemas.microsoft.com/office/powerpoint/2010/main" val="347648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Thanks For Your Attention White Transparent, Luster Thank You For Your  Attention Text Effect Plants Green Phrase, Thank You For Your Attention,  Luster, Plants PNG Image For Free Download">
            <a:extLst>
              <a:ext uri="{FF2B5EF4-FFF2-40B4-BE49-F238E27FC236}">
                <a16:creationId xmlns:a16="http://schemas.microsoft.com/office/drawing/2014/main" id="{17841ADD-EFA4-DB37-16CD-A822486D2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2233" y="1201003"/>
            <a:ext cx="4107976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329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563</Words>
  <Application>Microsoft Macintosh PowerPoint</Application>
  <PresentationFormat>Grand écran</PresentationFormat>
  <Paragraphs>41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Thème Office</vt:lpstr>
      <vt:lpstr>Advocating for a National Policy on Mental Health in Nigeria Presented by</vt:lpstr>
      <vt:lpstr>Introduction </vt:lpstr>
      <vt:lpstr>The Current State of Mental Health in Nigeria</vt:lpstr>
      <vt:lpstr>Why is this Significant?</vt:lpstr>
      <vt:lpstr>Core Issues Contributing to the Crisis</vt:lpstr>
      <vt:lpstr>Proposed Solutions</vt:lpstr>
      <vt:lpstr>Call to Action!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Delamou Ivone</dc:creator>
  <cp:lastModifiedBy>Delamou Ivone</cp:lastModifiedBy>
  <cp:revision>1</cp:revision>
  <dcterms:created xsi:type="dcterms:W3CDTF">2025-04-26T23:19:05Z</dcterms:created>
  <dcterms:modified xsi:type="dcterms:W3CDTF">2025-04-27T01:23:14Z</dcterms:modified>
</cp:coreProperties>
</file>